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3"/>
  </p:notesMasterIdLst>
  <p:sldIdLst>
    <p:sldId id="257" r:id="rId2"/>
    <p:sldId id="259" r:id="rId3"/>
    <p:sldId id="265" r:id="rId4"/>
    <p:sldId id="264" r:id="rId5"/>
    <p:sldId id="256" r:id="rId6"/>
    <p:sldId id="258" r:id="rId7"/>
    <p:sldId id="260" r:id="rId8"/>
    <p:sldId id="261" r:id="rId9"/>
    <p:sldId id="262" r:id="rId10"/>
    <p:sldId id="263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9EDB"/>
    <a:srgbClr val="1E2C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81"/>
    <p:restoredTop sz="94689"/>
  </p:normalViewPr>
  <p:slideViewPr>
    <p:cSldViewPr>
      <p:cViewPr varScale="1">
        <p:scale>
          <a:sx n="83" d="100"/>
          <a:sy n="83" d="100"/>
        </p:scale>
        <p:origin x="1397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6D586C-5A3C-1545-82A5-9B0BFBA9693A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4505D7-C635-CA4A-8CFA-9D53BBA45E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657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505D7-C635-CA4A-8CFA-9D53BBA45EE1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904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F31E6-2C8A-4C59-AD83-BB754AF0AE5D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E2EAA-AAC6-402D-9A4B-82BC71AF47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15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F31E6-2C8A-4C59-AD83-BB754AF0AE5D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E2EAA-AAC6-402D-9A4B-82BC71AF47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09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F31E6-2C8A-4C59-AD83-BB754AF0AE5D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E2EAA-AAC6-402D-9A4B-82BC71AF47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826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F31E6-2C8A-4C59-AD83-BB754AF0AE5D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E2EAA-AAC6-402D-9A4B-82BC71AF47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775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F31E6-2C8A-4C59-AD83-BB754AF0AE5D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E2EAA-AAC6-402D-9A4B-82BC71AF47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1820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F31E6-2C8A-4C59-AD83-BB754AF0AE5D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E2EAA-AAC6-402D-9A4B-82BC71AF47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204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F31E6-2C8A-4C59-AD83-BB754AF0AE5D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E2EAA-AAC6-402D-9A4B-82BC71AF47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866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F31E6-2C8A-4C59-AD83-BB754AF0AE5D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E2EAA-AAC6-402D-9A4B-82BC71AF47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0155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F31E6-2C8A-4C59-AD83-BB754AF0AE5D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E2EAA-AAC6-402D-9A4B-82BC71AF47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793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F31E6-2C8A-4C59-AD83-BB754AF0AE5D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E2EAA-AAC6-402D-9A4B-82BC71AF47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8959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F31E6-2C8A-4C59-AD83-BB754AF0AE5D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E2EAA-AAC6-402D-9A4B-82BC71AF47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447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4000">
              <a:schemeClr val="accent3">
                <a:lumMod val="40000"/>
                <a:lumOff val="60000"/>
              </a:schemeClr>
            </a:gs>
            <a:gs pos="71000">
              <a:schemeClr val="accent3">
                <a:lumMod val="20000"/>
                <a:lumOff val="80000"/>
              </a:schemeClr>
            </a:gs>
            <a:gs pos="18000">
              <a:schemeClr val="tx1"/>
            </a:gs>
            <a:gs pos="96000">
              <a:schemeClr val="accent3">
                <a:lumMod val="60000"/>
                <a:lumOff val="40000"/>
              </a:schemeClr>
            </a:gs>
            <a:gs pos="100000">
              <a:schemeClr val="accent3">
                <a:lumMod val="60000"/>
                <a:lumOff val="40000"/>
              </a:schemeClr>
            </a:gs>
            <a:gs pos="100000">
              <a:schemeClr val="accent3">
                <a:lumMod val="7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F31E6-2C8A-4C59-AD83-BB754AF0AE5D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FE2EAA-AAC6-402D-9A4B-82BC71AF47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5753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267744" y="438522"/>
            <a:ext cx="6512609" cy="1200329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ИЗМЕНЕНИЙ В МОДУЛЬ «ОСНОВЫ ВОЖАТСКОЙ ДЕЯТЕЛЬНОСТИ»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4" name="Группа 16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grpSp>
          <p:nvGrpSpPr>
            <p:cNvPr id="46" name="Группа 45"/>
            <p:cNvGrpSpPr/>
            <p:nvPr/>
          </p:nvGrpSpPr>
          <p:grpSpPr>
            <a:xfrm>
              <a:off x="10004" y="0"/>
              <a:ext cx="8770349" cy="6858000"/>
              <a:chOff x="-4213" y="0"/>
              <a:chExt cx="8770349" cy="6858000"/>
            </a:xfrm>
          </p:grpSpPr>
          <p:pic>
            <p:nvPicPr>
              <p:cNvPr id="6" name="Рисунок 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39951" y="2630260"/>
                <a:ext cx="4626185" cy="3956312"/>
              </a:xfrm>
              <a:prstGeom prst="rect">
                <a:avLst/>
              </a:prstGeom>
            </p:spPr>
          </p:pic>
          <p:cxnSp>
            <p:nvCxnSpPr>
              <p:cNvPr id="5" name="Прямая соединительная линия 4"/>
              <p:cNvCxnSpPr/>
              <p:nvPr/>
            </p:nvCxnSpPr>
            <p:spPr>
              <a:xfrm flipH="1">
                <a:off x="-4213" y="2276872"/>
                <a:ext cx="2257740" cy="2232248"/>
              </a:xfrm>
              <a:prstGeom prst="line">
                <a:avLst/>
              </a:prstGeom>
              <a:ln w="28575">
                <a:solidFill>
                  <a:schemeClr val="tx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 flipH="1">
                <a:off x="2411760" y="4608416"/>
                <a:ext cx="2239437" cy="2249584"/>
              </a:xfrm>
              <a:prstGeom prst="line">
                <a:avLst/>
              </a:prstGeom>
              <a:ln w="28575">
                <a:solidFill>
                  <a:schemeClr val="tx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/>
              <p:cNvCxnSpPr/>
              <p:nvPr/>
            </p:nvCxnSpPr>
            <p:spPr>
              <a:xfrm flipH="1" flipV="1">
                <a:off x="0" y="0"/>
                <a:ext cx="6876256" cy="6858000"/>
              </a:xfrm>
              <a:prstGeom prst="line">
                <a:avLst/>
              </a:prstGeom>
              <a:ln w="28575">
                <a:solidFill>
                  <a:schemeClr val="tx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3648631" y="5607404"/>
                <a:ext cx="1296144" cy="1247971"/>
              </a:xfrm>
              <a:prstGeom prst="line">
                <a:avLst/>
              </a:prstGeom>
              <a:ln w="28575">
                <a:solidFill>
                  <a:schemeClr val="tx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3" name="Прямая соединительная линия 42"/>
            <p:cNvCxnSpPr/>
            <p:nvPr/>
          </p:nvCxnSpPr>
          <p:spPr>
            <a:xfrm>
              <a:off x="7236296" y="4336126"/>
              <a:ext cx="1907704" cy="1915309"/>
            </a:xfrm>
            <a:prstGeom prst="line">
              <a:avLst/>
            </a:prstGeom>
            <a:ln w="28575">
              <a:solidFill>
                <a:schemeClr val="tx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/>
            <p:cNvCxnSpPr/>
            <p:nvPr/>
          </p:nvCxnSpPr>
          <p:spPr>
            <a:xfrm flipV="1">
              <a:off x="7380312" y="2852936"/>
              <a:ext cx="1763688" cy="1872208"/>
            </a:xfrm>
            <a:prstGeom prst="line">
              <a:avLst/>
            </a:prstGeom>
            <a:ln w="28575">
              <a:solidFill>
                <a:schemeClr val="tx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Прямая соединительная линия 92"/>
            <p:cNvCxnSpPr/>
            <p:nvPr/>
          </p:nvCxnSpPr>
          <p:spPr>
            <a:xfrm flipH="1">
              <a:off x="0" y="877602"/>
              <a:ext cx="899592" cy="895214"/>
            </a:xfrm>
            <a:prstGeom prst="line">
              <a:avLst/>
            </a:prstGeom>
            <a:ln w="28575">
              <a:solidFill>
                <a:schemeClr val="tx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3" name="Прямая соединительная линия 152"/>
          <p:cNvCxnSpPr/>
          <p:nvPr/>
        </p:nvCxnSpPr>
        <p:spPr>
          <a:xfrm>
            <a:off x="0" y="4509120"/>
            <a:ext cx="2425977" cy="2346255"/>
          </a:xfrm>
          <a:prstGeom prst="line">
            <a:avLst/>
          </a:prstGeom>
          <a:ln w="28575">
            <a:solidFill>
              <a:schemeClr val="tx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Прямая соединительная линия 187"/>
          <p:cNvCxnSpPr/>
          <p:nvPr/>
        </p:nvCxnSpPr>
        <p:spPr>
          <a:xfrm>
            <a:off x="899592" y="3645024"/>
            <a:ext cx="864096" cy="864096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Прямая соединительная линия 189"/>
          <p:cNvCxnSpPr/>
          <p:nvPr/>
        </p:nvCxnSpPr>
        <p:spPr>
          <a:xfrm flipH="1">
            <a:off x="899592" y="4509120"/>
            <a:ext cx="864096" cy="864096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Прямая соединительная линия 191"/>
          <p:cNvCxnSpPr/>
          <p:nvPr/>
        </p:nvCxnSpPr>
        <p:spPr>
          <a:xfrm flipH="1">
            <a:off x="3662848" y="6231389"/>
            <a:ext cx="648072" cy="626611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3452345" y="1753097"/>
            <a:ext cx="53910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Леванова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Елена Александровна, профессор, доктор педагогических наук</a:t>
            </a: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заведующая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кафедрой социальной педагогики и психологии Факультета педагогики и психологии ФГБОУ ВО «Московский педагогический государственный университет»</a:t>
            </a:r>
            <a:endParaRPr lang="ru-RU" b="1" i="0" dirty="0">
              <a:solidFill>
                <a:srgbClr val="000000"/>
              </a:solidFill>
              <a:effectLst/>
              <a:latin typeface="PT Sans"/>
            </a:endParaRPr>
          </a:p>
        </p:txBody>
      </p:sp>
    </p:spTree>
    <p:extLst>
      <p:ext uri="{BB962C8B-B14F-4D97-AF65-F5344CB8AC3E}">
        <p14:creationId xmlns:p14="http://schemas.microsoft.com/office/powerpoint/2010/main" val="1711067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57" y="81196"/>
            <a:ext cx="2026171" cy="2026171"/>
          </a:xfrm>
          <a:prstGeom prst="rect">
            <a:avLst/>
          </a:prstGeom>
        </p:spPr>
      </p:pic>
      <p:grpSp>
        <p:nvGrpSpPr>
          <p:cNvPr id="34" name="Группа 33"/>
          <p:cNvGrpSpPr/>
          <p:nvPr/>
        </p:nvGrpSpPr>
        <p:grpSpPr>
          <a:xfrm rot="10800000">
            <a:off x="6401777" y="5157192"/>
            <a:ext cx="2714096" cy="1620058"/>
            <a:chOff x="-8478" y="152758"/>
            <a:chExt cx="2714096" cy="1620058"/>
          </a:xfrm>
        </p:grpSpPr>
        <p:grpSp>
          <p:nvGrpSpPr>
            <p:cNvPr id="35" name="Группа 34"/>
            <p:cNvGrpSpPr/>
            <p:nvPr/>
          </p:nvGrpSpPr>
          <p:grpSpPr>
            <a:xfrm>
              <a:off x="-8478" y="152758"/>
              <a:ext cx="2714096" cy="1568365"/>
              <a:chOff x="-1227" y="-18641"/>
              <a:chExt cx="2714096" cy="1568365"/>
            </a:xfrm>
          </p:grpSpPr>
          <p:grpSp>
            <p:nvGrpSpPr>
              <p:cNvPr id="37" name="Группа 36"/>
              <p:cNvGrpSpPr/>
              <p:nvPr/>
            </p:nvGrpSpPr>
            <p:grpSpPr>
              <a:xfrm>
                <a:off x="-1227" y="-4067"/>
                <a:ext cx="1721124" cy="1200819"/>
                <a:chOff x="-1227" y="-4067"/>
                <a:chExt cx="1721124" cy="1200819"/>
              </a:xfrm>
            </p:grpSpPr>
            <p:sp>
              <p:nvSpPr>
                <p:cNvPr id="45" name="Ромб 44"/>
                <p:cNvSpPr/>
                <p:nvPr/>
              </p:nvSpPr>
              <p:spPr>
                <a:xfrm>
                  <a:off x="532273" y="0"/>
                  <a:ext cx="1187624" cy="1196752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47" name="Ромб 46"/>
                <p:cNvSpPr/>
                <p:nvPr/>
              </p:nvSpPr>
              <p:spPr>
                <a:xfrm>
                  <a:off x="292256" y="598376"/>
                  <a:ext cx="468000" cy="475200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48" name="Ромб 47"/>
                <p:cNvSpPr/>
                <p:nvPr/>
              </p:nvSpPr>
              <p:spPr>
                <a:xfrm>
                  <a:off x="-1227" y="-4067"/>
                  <a:ext cx="761483" cy="751334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  <p:grpSp>
            <p:nvGrpSpPr>
              <p:cNvPr id="38" name="Группа 37"/>
              <p:cNvGrpSpPr/>
              <p:nvPr/>
            </p:nvGrpSpPr>
            <p:grpSpPr>
              <a:xfrm rot="5400000">
                <a:off x="1137998" y="-25147"/>
                <a:ext cx="1568365" cy="1581377"/>
                <a:chOff x="151532" y="-152959"/>
                <a:chExt cx="1568365" cy="1581377"/>
              </a:xfrm>
            </p:grpSpPr>
            <p:sp>
              <p:nvSpPr>
                <p:cNvPr id="40" name="Ромб 39"/>
                <p:cNvSpPr/>
                <p:nvPr/>
              </p:nvSpPr>
              <p:spPr>
                <a:xfrm>
                  <a:off x="532273" y="0"/>
                  <a:ext cx="1187624" cy="1196752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41" name="Ромб 40"/>
                <p:cNvSpPr/>
                <p:nvPr/>
              </p:nvSpPr>
              <p:spPr>
                <a:xfrm>
                  <a:off x="292256" y="598376"/>
                  <a:ext cx="468000" cy="475200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42" name="Ромб 41"/>
                <p:cNvSpPr/>
                <p:nvPr/>
              </p:nvSpPr>
              <p:spPr>
                <a:xfrm>
                  <a:off x="151532" y="-152959"/>
                  <a:ext cx="761483" cy="751334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44" name="Ромб 43"/>
                <p:cNvSpPr/>
                <p:nvPr/>
              </p:nvSpPr>
              <p:spPr>
                <a:xfrm>
                  <a:off x="1124770" y="953218"/>
                  <a:ext cx="468000" cy="475200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</p:grpSp>
        <p:cxnSp>
          <p:nvCxnSpPr>
            <p:cNvPr id="36" name="Прямая соединительная линия 35"/>
            <p:cNvCxnSpPr>
              <a:stCxn id="47" idx="2"/>
            </p:cNvCxnSpPr>
            <p:nvPr/>
          </p:nvCxnSpPr>
          <p:spPr>
            <a:xfrm flipH="1">
              <a:off x="0" y="1244975"/>
              <a:ext cx="519005" cy="52784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2495727" y="476672"/>
            <a:ext cx="6086646" cy="1292662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учетом изменений программа модуля «Основы вожатской деятельности» включает в себя</a:t>
            </a:r>
            <a:endParaRPr lang="ru-RU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27583" y="2205150"/>
            <a:ext cx="7907903" cy="3693319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аудиторные занятия - 72 часов; </a:t>
            </a:r>
            <a:endParaRPr lang="ru-RU" sz="2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инструктивный </a:t>
            </a: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сбор - 36 часов; 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научно-исследовательскую </a:t>
            </a: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студентов - 6 </a:t>
            </a:r>
            <a:r>
              <a:rPr lang="ru-RU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часов; 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самостоятельную </a:t>
            </a: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обучающихся - 30 </a:t>
            </a:r>
            <a:r>
              <a:rPr lang="ru-RU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часов;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летнюю педагогическую (</a:t>
            </a:r>
            <a:r>
              <a:rPr lang="ru-RU" sz="2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вожасткую</a:t>
            </a:r>
            <a:r>
              <a:rPr lang="ru-RU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практику в лагере – 108 часов.</a:t>
            </a:r>
          </a:p>
          <a:p>
            <a:pPr marL="342900" lvl="0" indent="-342900" algn="just">
              <a:buFontTx/>
              <a:buChar char="-"/>
            </a:pPr>
            <a:endParaRPr lang="ru-RU" sz="2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ИТОГО: </a:t>
            </a:r>
            <a:r>
              <a:rPr lang="ru-RU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252 часа 8 ЗЕТ</a:t>
            </a:r>
          </a:p>
        </p:txBody>
      </p:sp>
    </p:spTree>
    <p:extLst>
      <p:ext uri="{BB962C8B-B14F-4D97-AF65-F5344CB8AC3E}">
        <p14:creationId xmlns:p14="http://schemas.microsoft.com/office/powerpoint/2010/main" val="159300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57" y="81196"/>
            <a:ext cx="2026171" cy="2026171"/>
          </a:xfrm>
          <a:prstGeom prst="rect">
            <a:avLst/>
          </a:prstGeom>
        </p:spPr>
      </p:pic>
      <p:grpSp>
        <p:nvGrpSpPr>
          <p:cNvPr id="2" name="Группа 33"/>
          <p:cNvGrpSpPr/>
          <p:nvPr/>
        </p:nvGrpSpPr>
        <p:grpSpPr>
          <a:xfrm rot="10800000">
            <a:off x="6401777" y="5157192"/>
            <a:ext cx="2714096" cy="1620058"/>
            <a:chOff x="-8478" y="152758"/>
            <a:chExt cx="2714096" cy="1620058"/>
          </a:xfrm>
        </p:grpSpPr>
        <p:grpSp>
          <p:nvGrpSpPr>
            <p:cNvPr id="4" name="Группа 34"/>
            <p:cNvGrpSpPr/>
            <p:nvPr/>
          </p:nvGrpSpPr>
          <p:grpSpPr>
            <a:xfrm>
              <a:off x="-8478" y="152758"/>
              <a:ext cx="2714096" cy="1568365"/>
              <a:chOff x="-1227" y="-18641"/>
              <a:chExt cx="2714096" cy="1568365"/>
            </a:xfrm>
          </p:grpSpPr>
          <p:grpSp>
            <p:nvGrpSpPr>
              <p:cNvPr id="5" name="Группа 36"/>
              <p:cNvGrpSpPr/>
              <p:nvPr/>
            </p:nvGrpSpPr>
            <p:grpSpPr>
              <a:xfrm>
                <a:off x="-1227" y="-4067"/>
                <a:ext cx="1721124" cy="1200819"/>
                <a:chOff x="-1227" y="-4067"/>
                <a:chExt cx="1721124" cy="1200819"/>
              </a:xfrm>
            </p:grpSpPr>
            <p:sp>
              <p:nvSpPr>
                <p:cNvPr id="45" name="Ромб 44"/>
                <p:cNvSpPr/>
                <p:nvPr/>
              </p:nvSpPr>
              <p:spPr>
                <a:xfrm>
                  <a:off x="532273" y="0"/>
                  <a:ext cx="1187624" cy="1196752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47" name="Ромб 46"/>
                <p:cNvSpPr/>
                <p:nvPr/>
              </p:nvSpPr>
              <p:spPr>
                <a:xfrm>
                  <a:off x="292256" y="598376"/>
                  <a:ext cx="468000" cy="475200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48" name="Ромб 47"/>
                <p:cNvSpPr/>
                <p:nvPr/>
              </p:nvSpPr>
              <p:spPr>
                <a:xfrm>
                  <a:off x="-1227" y="-4067"/>
                  <a:ext cx="761483" cy="751334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  <p:grpSp>
            <p:nvGrpSpPr>
              <p:cNvPr id="6" name="Группа 37"/>
              <p:cNvGrpSpPr/>
              <p:nvPr/>
            </p:nvGrpSpPr>
            <p:grpSpPr>
              <a:xfrm rot="5400000">
                <a:off x="1137998" y="-25147"/>
                <a:ext cx="1568365" cy="1581377"/>
                <a:chOff x="151532" y="-152959"/>
                <a:chExt cx="1568365" cy="1581377"/>
              </a:xfrm>
            </p:grpSpPr>
            <p:sp>
              <p:nvSpPr>
                <p:cNvPr id="40" name="Ромб 39"/>
                <p:cNvSpPr/>
                <p:nvPr/>
              </p:nvSpPr>
              <p:spPr>
                <a:xfrm>
                  <a:off x="532273" y="0"/>
                  <a:ext cx="1187624" cy="1196752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41" name="Ромб 40"/>
                <p:cNvSpPr/>
                <p:nvPr/>
              </p:nvSpPr>
              <p:spPr>
                <a:xfrm>
                  <a:off x="292256" y="598376"/>
                  <a:ext cx="468000" cy="475200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42" name="Ромб 41"/>
                <p:cNvSpPr/>
                <p:nvPr/>
              </p:nvSpPr>
              <p:spPr>
                <a:xfrm>
                  <a:off x="151532" y="-152959"/>
                  <a:ext cx="761483" cy="751334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44" name="Ромб 43"/>
                <p:cNvSpPr/>
                <p:nvPr/>
              </p:nvSpPr>
              <p:spPr>
                <a:xfrm>
                  <a:off x="1124770" y="953218"/>
                  <a:ext cx="468000" cy="475200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</p:grpSp>
        <p:cxnSp>
          <p:nvCxnSpPr>
            <p:cNvPr id="36" name="Прямая соединительная линия 35"/>
            <p:cNvCxnSpPr>
              <a:stCxn id="47" idx="2"/>
            </p:cNvCxnSpPr>
            <p:nvPr/>
          </p:nvCxnSpPr>
          <p:spPr>
            <a:xfrm flipH="1">
              <a:off x="0" y="1244975"/>
              <a:ext cx="519005" cy="52784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2495727" y="476672"/>
            <a:ext cx="6086646" cy="2308324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настоящий момент разработаны программы еще 2 педагогических практик по отработке навыков организации воспитательной, внеурочной работы с детьми, навыков вожатской деятельности: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27584" y="3068960"/>
            <a:ext cx="7907903" cy="2308324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marL="457200" lvl="0" indent="-457200" algn="just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Учебная (общественно-педагогическая практика</a:t>
            </a:r>
            <a:r>
              <a:rPr lang="ru-RU" sz="24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               на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2-ом курсе;</a:t>
            </a:r>
          </a:p>
          <a:p>
            <a:pPr marL="457200" lvl="0" indent="-457200" algn="just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Производственная практика в качестве помощника классного руководителя на 3-ем курсе (может совпадать с практикой в качестве учителя-предметника).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00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62812" y="2708920"/>
            <a:ext cx="8164324" cy="2677656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ФУМО в сфере высшего образования по УГСН 44.00.00 Образование и педагогические науки 20.06.2017 г.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 РФ от 08.08.2017 № ТС-566/09 о включении программы в основные образовательные программы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57" y="81196"/>
            <a:ext cx="2123668" cy="212366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740490" y="476672"/>
            <a:ext cx="6086646" cy="1692771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2017 ГОДУ МПГУ РАЗРАБОТАЛ ПРОГРАММУ ПОДГОТОВКИ ВОЖАТЫХ «ОСНОВЫ ВОЖАТСКОЙ ДЕЯТЕЛЬНОСТИ»</a:t>
            </a:r>
          </a:p>
        </p:txBody>
      </p:sp>
    </p:spTree>
    <p:extLst>
      <p:ext uri="{BB962C8B-B14F-4D97-AF65-F5344CB8AC3E}">
        <p14:creationId xmlns:p14="http://schemas.microsoft.com/office/powerpoint/2010/main" val="200570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57" y="81196"/>
            <a:ext cx="2123668" cy="212366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699792" y="476672"/>
            <a:ext cx="6127344" cy="2492990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2017 ГОДУ </a:t>
            </a:r>
          </a:p>
          <a:p>
            <a:pPr algn="ctr"/>
            <a:r>
              <a:rPr lang="ru-RU" sz="2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МИНОБРНАУКИ РОССИИ РЕКОМЕНДОВАЛ ПРОГРАММУ ПОДГОТОВКИ ВОЖАТЫХ «ОСНОВЫ ВОЖАТСКОЙ ДЕЯТЕЛЬНОСТИ»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7428" y="3212976"/>
            <a:ext cx="8164324" cy="2677656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«Просим предусмотреть включение программы курса «Основы вожатской деятельности» в основные профессиональные образовательные программы высшего образования по УГСН 44.00.00 Образование и педагогические науки…»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Т.Ю. </a:t>
            </a:r>
            <a:r>
              <a:rPr lang="ru-RU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Синюгина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заместитель министра образования и науки Российской Федерации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(Письмо № ТС-566</a:t>
            </a:r>
            <a:r>
              <a:rPr lang="en-U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от 08.08.2017)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825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57" y="81196"/>
            <a:ext cx="2123668" cy="2123668"/>
          </a:xfrm>
          <a:prstGeom prst="rect">
            <a:avLst/>
          </a:prstGeom>
        </p:spPr>
      </p:pic>
      <p:pic>
        <p:nvPicPr>
          <p:cNvPr id="7" name="msu.png" descr="msu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6116337" y="2261530"/>
            <a:ext cx="2678688" cy="2780928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7"/>
          <p:cNvSpPr txBox="1"/>
          <p:nvPr/>
        </p:nvSpPr>
        <p:spPr>
          <a:xfrm>
            <a:off x="2699792" y="620688"/>
            <a:ext cx="6086646" cy="2492990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 вузов</a:t>
            </a:r>
            <a:r>
              <a:rPr lang="ru-RU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ведущих подготовку кадров </a:t>
            </a:r>
          </a:p>
          <a:p>
            <a:pPr algn="ctr"/>
            <a:r>
              <a:rPr lang="ru-RU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УГСН  </a:t>
            </a: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44.00.00 «Образование и педагогические науки» </a:t>
            </a:r>
            <a:r>
              <a:rPr lang="ru-RU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ведут </a:t>
            </a: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подготовку вожатых по модулю «Основы вожатской деятельности</a:t>
            </a:r>
            <a:r>
              <a:rPr lang="ru-RU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endParaRPr lang="ru-RU" sz="2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Ras-logo.svg.png" descr="Ras-logo.svg.png"/>
          <p:cNvPicPr>
            <a:picLocks noChangeAspect="1"/>
          </p:cNvPicPr>
          <p:nvPr/>
        </p:nvPicPr>
        <p:blipFill>
          <a:blip r:embed="rId5" cstate="print">
            <a:alphaModFix amt="55738"/>
            <a:extLst/>
          </a:blip>
          <a:stretch>
            <a:fillRect/>
          </a:stretch>
        </p:blipFill>
        <p:spPr>
          <a:xfrm>
            <a:off x="97557" y="4861081"/>
            <a:ext cx="3923928" cy="1961964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extBox 1"/>
          <p:cNvSpPr txBox="1"/>
          <p:nvPr/>
        </p:nvSpPr>
        <p:spPr>
          <a:xfrm>
            <a:off x="375768" y="3072688"/>
            <a:ext cx="573198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</a:t>
            </a:r>
            <a:r>
              <a:rPr lang="ru-RU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23 000 вожатых </a:t>
            </a: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подготовлено в вузах страны после утверждения ФУМО программы модуля «Основы вожатской деятельности»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496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83568" y="2492896"/>
            <a:ext cx="8164324" cy="3416320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lvl="0" algn="just"/>
            <a:r>
              <a:rPr lang="ru-RU" sz="2400" dirty="0" smtClean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психолого-педагогическое сопровождение деятельности вожатых;</a:t>
            </a:r>
          </a:p>
          <a:p>
            <a:pPr lvl="0" algn="just"/>
            <a:r>
              <a:rPr lang="ru-RU" sz="2400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история вожатского дела;</a:t>
            </a:r>
          </a:p>
          <a:p>
            <a:pPr lvl="0" algn="just"/>
            <a:r>
              <a:rPr lang="ru-RU" sz="2400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нормативно-правовые основы работы вожатого;</a:t>
            </a:r>
          </a:p>
          <a:p>
            <a:pPr lvl="0" algn="just"/>
            <a:r>
              <a:rPr lang="ru-RU" sz="2400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информационно-</a:t>
            </a:r>
            <a:r>
              <a:rPr lang="ru-RU" sz="2400" dirty="0" err="1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медийное</a:t>
            </a:r>
            <a:r>
              <a:rPr lang="ru-RU" sz="2400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сопровождение деятельности вожатого;</a:t>
            </a:r>
          </a:p>
          <a:p>
            <a:pPr lvl="0" algn="just"/>
            <a:r>
              <a:rPr lang="ru-RU" sz="2400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основы безопасности жизнедеятельности;</a:t>
            </a:r>
          </a:p>
          <a:p>
            <a:pPr lvl="0" algn="just"/>
            <a:r>
              <a:rPr lang="ru-RU" sz="2400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 организация массовых мероприятий;</a:t>
            </a:r>
          </a:p>
          <a:p>
            <a:pPr algn="just"/>
            <a:r>
              <a:rPr lang="ru-RU" sz="2400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7) профессиональная этика и культура вожатого. 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57" y="81196"/>
            <a:ext cx="2026171" cy="2026171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627784" y="548680"/>
            <a:ext cx="6086646" cy="1692771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модуля «Основы вожатской деятельности» включает в себя изучение семи тематических блоков:</a:t>
            </a:r>
          </a:p>
        </p:txBody>
      </p:sp>
    </p:spTree>
    <p:extLst>
      <p:ext uri="{BB962C8B-B14F-4D97-AF65-F5344CB8AC3E}">
        <p14:creationId xmlns:p14="http://schemas.microsoft.com/office/powerpoint/2010/main" val="12278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57" y="81196"/>
            <a:ext cx="2026171" cy="2026171"/>
          </a:xfrm>
          <a:prstGeom prst="rect">
            <a:avLst/>
          </a:prstGeom>
        </p:spPr>
      </p:pic>
      <p:grpSp>
        <p:nvGrpSpPr>
          <p:cNvPr id="34" name="Группа 33"/>
          <p:cNvGrpSpPr/>
          <p:nvPr/>
        </p:nvGrpSpPr>
        <p:grpSpPr>
          <a:xfrm rot="10800000">
            <a:off x="6401777" y="5157192"/>
            <a:ext cx="2714096" cy="1620058"/>
            <a:chOff x="-8478" y="152758"/>
            <a:chExt cx="2714096" cy="1620058"/>
          </a:xfrm>
        </p:grpSpPr>
        <p:grpSp>
          <p:nvGrpSpPr>
            <p:cNvPr id="35" name="Группа 34"/>
            <p:cNvGrpSpPr/>
            <p:nvPr/>
          </p:nvGrpSpPr>
          <p:grpSpPr>
            <a:xfrm>
              <a:off x="-8478" y="152758"/>
              <a:ext cx="2714096" cy="1568365"/>
              <a:chOff x="-1227" y="-18641"/>
              <a:chExt cx="2714096" cy="1568365"/>
            </a:xfrm>
          </p:grpSpPr>
          <p:grpSp>
            <p:nvGrpSpPr>
              <p:cNvPr id="37" name="Группа 36"/>
              <p:cNvGrpSpPr/>
              <p:nvPr/>
            </p:nvGrpSpPr>
            <p:grpSpPr>
              <a:xfrm>
                <a:off x="-1227" y="-4067"/>
                <a:ext cx="1721124" cy="1200819"/>
                <a:chOff x="-1227" y="-4067"/>
                <a:chExt cx="1721124" cy="1200819"/>
              </a:xfrm>
            </p:grpSpPr>
            <p:sp>
              <p:nvSpPr>
                <p:cNvPr id="45" name="Ромб 44"/>
                <p:cNvSpPr/>
                <p:nvPr/>
              </p:nvSpPr>
              <p:spPr>
                <a:xfrm>
                  <a:off x="532273" y="0"/>
                  <a:ext cx="1187624" cy="1196752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47" name="Ромб 46"/>
                <p:cNvSpPr/>
                <p:nvPr/>
              </p:nvSpPr>
              <p:spPr>
                <a:xfrm>
                  <a:off x="292256" y="598376"/>
                  <a:ext cx="468000" cy="475200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48" name="Ромб 47"/>
                <p:cNvSpPr/>
                <p:nvPr/>
              </p:nvSpPr>
              <p:spPr>
                <a:xfrm>
                  <a:off x="-1227" y="-4067"/>
                  <a:ext cx="761483" cy="751334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  <p:grpSp>
            <p:nvGrpSpPr>
              <p:cNvPr id="38" name="Группа 37"/>
              <p:cNvGrpSpPr/>
              <p:nvPr/>
            </p:nvGrpSpPr>
            <p:grpSpPr>
              <a:xfrm rot="5400000">
                <a:off x="1137998" y="-25147"/>
                <a:ext cx="1568365" cy="1581377"/>
                <a:chOff x="151532" y="-152959"/>
                <a:chExt cx="1568365" cy="1581377"/>
              </a:xfrm>
            </p:grpSpPr>
            <p:sp>
              <p:nvSpPr>
                <p:cNvPr id="40" name="Ромб 39"/>
                <p:cNvSpPr/>
                <p:nvPr/>
              </p:nvSpPr>
              <p:spPr>
                <a:xfrm>
                  <a:off x="532273" y="0"/>
                  <a:ext cx="1187624" cy="1196752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41" name="Ромб 40"/>
                <p:cNvSpPr/>
                <p:nvPr/>
              </p:nvSpPr>
              <p:spPr>
                <a:xfrm>
                  <a:off x="292256" y="598376"/>
                  <a:ext cx="468000" cy="475200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42" name="Ромб 41"/>
                <p:cNvSpPr/>
                <p:nvPr/>
              </p:nvSpPr>
              <p:spPr>
                <a:xfrm>
                  <a:off x="151532" y="-152959"/>
                  <a:ext cx="761483" cy="751334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44" name="Ромб 43"/>
                <p:cNvSpPr/>
                <p:nvPr/>
              </p:nvSpPr>
              <p:spPr>
                <a:xfrm>
                  <a:off x="1124770" y="953218"/>
                  <a:ext cx="468000" cy="475200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</p:grpSp>
        <p:cxnSp>
          <p:nvCxnSpPr>
            <p:cNvPr id="36" name="Прямая соединительная линия 35"/>
            <p:cNvCxnSpPr>
              <a:stCxn id="47" idx="2"/>
            </p:cNvCxnSpPr>
            <p:nvPr/>
          </p:nvCxnSpPr>
          <p:spPr>
            <a:xfrm flipH="1">
              <a:off x="0" y="1244975"/>
              <a:ext cx="519005" cy="52784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2495727" y="476672"/>
            <a:ext cx="6086646" cy="892552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МОДУЛЯ «ОСНОВЫ ВОЖАТСКОЙ ДЕЯТЕЛЬНОСТИ»</a:t>
            </a:r>
            <a:endParaRPr lang="ru-RU" sz="2600" b="1" dirty="0">
              <a:solidFill>
                <a:schemeClr val="tx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3568" y="2360781"/>
            <a:ext cx="8164324" cy="2893100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lvl="0" algn="just"/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Общая трудоемкость дисциплины составляет </a:t>
            </a:r>
            <a:r>
              <a:rPr lang="ru-RU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144 часа (4 ЗЕТ). </a:t>
            </a:r>
          </a:p>
          <a:p>
            <a:pPr lvl="0" algn="just"/>
            <a:r>
              <a:rPr lang="ru-RU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</a:t>
            </a: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 в себя: </a:t>
            </a:r>
            <a:endParaRPr lang="ru-RU" sz="2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аудиторные занятия - 72 часов; </a:t>
            </a:r>
            <a:endParaRPr lang="ru-RU" sz="2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инструктивный сбор - 36 часов; </a:t>
            </a:r>
            <a:endParaRPr lang="ru-RU" sz="2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научно-исследовательскую работу </a:t>
            </a: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студентов - 6 часов. </a:t>
            </a:r>
            <a:endParaRPr lang="ru-RU" sz="2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самостоятельную работу </a:t>
            </a: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 - 30 часов.</a:t>
            </a:r>
          </a:p>
        </p:txBody>
      </p:sp>
    </p:spTree>
    <p:extLst>
      <p:ext uri="{BB962C8B-B14F-4D97-AF65-F5344CB8AC3E}">
        <p14:creationId xmlns:p14="http://schemas.microsoft.com/office/powerpoint/2010/main" val="324951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57" y="81196"/>
            <a:ext cx="2026171" cy="2026171"/>
          </a:xfrm>
          <a:prstGeom prst="rect">
            <a:avLst/>
          </a:prstGeom>
        </p:spPr>
      </p:pic>
      <p:grpSp>
        <p:nvGrpSpPr>
          <p:cNvPr id="34" name="Группа 33"/>
          <p:cNvGrpSpPr/>
          <p:nvPr/>
        </p:nvGrpSpPr>
        <p:grpSpPr>
          <a:xfrm rot="10800000">
            <a:off x="6401777" y="5157192"/>
            <a:ext cx="2714096" cy="1620058"/>
            <a:chOff x="-8478" y="152758"/>
            <a:chExt cx="2714096" cy="1620058"/>
          </a:xfrm>
        </p:grpSpPr>
        <p:grpSp>
          <p:nvGrpSpPr>
            <p:cNvPr id="35" name="Группа 34"/>
            <p:cNvGrpSpPr/>
            <p:nvPr/>
          </p:nvGrpSpPr>
          <p:grpSpPr>
            <a:xfrm>
              <a:off x="-8478" y="152758"/>
              <a:ext cx="2714096" cy="1568365"/>
              <a:chOff x="-1227" y="-18641"/>
              <a:chExt cx="2714096" cy="1568365"/>
            </a:xfrm>
          </p:grpSpPr>
          <p:grpSp>
            <p:nvGrpSpPr>
              <p:cNvPr id="37" name="Группа 36"/>
              <p:cNvGrpSpPr/>
              <p:nvPr/>
            </p:nvGrpSpPr>
            <p:grpSpPr>
              <a:xfrm>
                <a:off x="-1227" y="-4067"/>
                <a:ext cx="1721124" cy="1200819"/>
                <a:chOff x="-1227" y="-4067"/>
                <a:chExt cx="1721124" cy="1200819"/>
              </a:xfrm>
            </p:grpSpPr>
            <p:sp>
              <p:nvSpPr>
                <p:cNvPr id="45" name="Ромб 44"/>
                <p:cNvSpPr/>
                <p:nvPr/>
              </p:nvSpPr>
              <p:spPr>
                <a:xfrm>
                  <a:off x="532273" y="0"/>
                  <a:ext cx="1187624" cy="1196752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47" name="Ромб 46"/>
                <p:cNvSpPr/>
                <p:nvPr/>
              </p:nvSpPr>
              <p:spPr>
                <a:xfrm>
                  <a:off x="292256" y="598376"/>
                  <a:ext cx="468000" cy="475200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48" name="Ромб 47"/>
                <p:cNvSpPr/>
                <p:nvPr/>
              </p:nvSpPr>
              <p:spPr>
                <a:xfrm>
                  <a:off x="-1227" y="-4067"/>
                  <a:ext cx="761483" cy="751334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  <p:grpSp>
            <p:nvGrpSpPr>
              <p:cNvPr id="38" name="Группа 37"/>
              <p:cNvGrpSpPr/>
              <p:nvPr/>
            </p:nvGrpSpPr>
            <p:grpSpPr>
              <a:xfrm rot="5400000">
                <a:off x="1137998" y="-25147"/>
                <a:ext cx="1568365" cy="1581377"/>
                <a:chOff x="151532" y="-152959"/>
                <a:chExt cx="1568365" cy="1581377"/>
              </a:xfrm>
            </p:grpSpPr>
            <p:sp>
              <p:nvSpPr>
                <p:cNvPr id="40" name="Ромб 39"/>
                <p:cNvSpPr/>
                <p:nvPr/>
              </p:nvSpPr>
              <p:spPr>
                <a:xfrm>
                  <a:off x="532273" y="0"/>
                  <a:ext cx="1187624" cy="1196752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41" name="Ромб 40"/>
                <p:cNvSpPr/>
                <p:nvPr/>
              </p:nvSpPr>
              <p:spPr>
                <a:xfrm>
                  <a:off x="292256" y="598376"/>
                  <a:ext cx="468000" cy="475200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42" name="Ромб 41"/>
                <p:cNvSpPr/>
                <p:nvPr/>
              </p:nvSpPr>
              <p:spPr>
                <a:xfrm>
                  <a:off x="151532" y="-152959"/>
                  <a:ext cx="761483" cy="751334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44" name="Ромб 43"/>
                <p:cNvSpPr/>
                <p:nvPr/>
              </p:nvSpPr>
              <p:spPr>
                <a:xfrm>
                  <a:off x="1124770" y="953218"/>
                  <a:ext cx="468000" cy="475200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</p:grpSp>
        <p:cxnSp>
          <p:nvCxnSpPr>
            <p:cNvPr id="36" name="Прямая соединительная линия 35"/>
            <p:cNvCxnSpPr>
              <a:stCxn id="47" idx="2"/>
            </p:cNvCxnSpPr>
            <p:nvPr/>
          </p:nvCxnSpPr>
          <p:spPr>
            <a:xfrm flipH="1">
              <a:off x="0" y="1244975"/>
              <a:ext cx="519005" cy="52784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2495727" y="476672"/>
            <a:ext cx="6086646" cy="2893100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2018 году </a:t>
            </a:r>
            <a:r>
              <a:rPr lang="ru-RU" sz="26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Минобрнауки</a:t>
            </a:r>
            <a:r>
              <a:rPr lang="ru-RU" sz="2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расширил задачи по подготовке вожатых и приступил к реализации проекта по созданию воспитывающей среды в образовательных организациях, организациях отдыха детей и их оздоровления:</a:t>
            </a:r>
            <a:endParaRPr lang="ru-RU" sz="2600" b="1" dirty="0">
              <a:solidFill>
                <a:schemeClr val="tx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9060" y="3812181"/>
            <a:ext cx="7264095" cy="1292662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вожатый в школе;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вожатый в общественных организациях;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6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ожатый в лагере.</a:t>
            </a:r>
            <a:endParaRPr lang="ru-RU" sz="2600" dirty="0">
              <a:solidFill>
                <a:schemeClr val="tx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259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57" y="81196"/>
            <a:ext cx="2026171" cy="2026171"/>
          </a:xfrm>
          <a:prstGeom prst="rect">
            <a:avLst/>
          </a:prstGeom>
        </p:spPr>
      </p:pic>
      <p:grpSp>
        <p:nvGrpSpPr>
          <p:cNvPr id="34" name="Группа 33"/>
          <p:cNvGrpSpPr/>
          <p:nvPr/>
        </p:nvGrpSpPr>
        <p:grpSpPr>
          <a:xfrm rot="10800000">
            <a:off x="6401777" y="5157192"/>
            <a:ext cx="2714096" cy="1620058"/>
            <a:chOff x="-8478" y="152758"/>
            <a:chExt cx="2714096" cy="1620058"/>
          </a:xfrm>
        </p:grpSpPr>
        <p:grpSp>
          <p:nvGrpSpPr>
            <p:cNvPr id="35" name="Группа 34"/>
            <p:cNvGrpSpPr/>
            <p:nvPr/>
          </p:nvGrpSpPr>
          <p:grpSpPr>
            <a:xfrm>
              <a:off x="-8478" y="152758"/>
              <a:ext cx="2714096" cy="1568365"/>
              <a:chOff x="-1227" y="-18641"/>
              <a:chExt cx="2714096" cy="1568365"/>
            </a:xfrm>
          </p:grpSpPr>
          <p:grpSp>
            <p:nvGrpSpPr>
              <p:cNvPr id="37" name="Группа 36"/>
              <p:cNvGrpSpPr/>
              <p:nvPr/>
            </p:nvGrpSpPr>
            <p:grpSpPr>
              <a:xfrm>
                <a:off x="-1227" y="-4067"/>
                <a:ext cx="1721124" cy="1200819"/>
                <a:chOff x="-1227" y="-4067"/>
                <a:chExt cx="1721124" cy="1200819"/>
              </a:xfrm>
            </p:grpSpPr>
            <p:sp>
              <p:nvSpPr>
                <p:cNvPr id="45" name="Ромб 44"/>
                <p:cNvSpPr/>
                <p:nvPr/>
              </p:nvSpPr>
              <p:spPr>
                <a:xfrm>
                  <a:off x="532273" y="0"/>
                  <a:ext cx="1187624" cy="1196752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47" name="Ромб 46"/>
                <p:cNvSpPr/>
                <p:nvPr/>
              </p:nvSpPr>
              <p:spPr>
                <a:xfrm>
                  <a:off x="292256" y="598376"/>
                  <a:ext cx="468000" cy="475200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48" name="Ромб 47"/>
                <p:cNvSpPr/>
                <p:nvPr/>
              </p:nvSpPr>
              <p:spPr>
                <a:xfrm>
                  <a:off x="-1227" y="-4067"/>
                  <a:ext cx="761483" cy="751334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  <p:grpSp>
            <p:nvGrpSpPr>
              <p:cNvPr id="38" name="Группа 37"/>
              <p:cNvGrpSpPr/>
              <p:nvPr/>
            </p:nvGrpSpPr>
            <p:grpSpPr>
              <a:xfrm rot="5400000">
                <a:off x="1137998" y="-25147"/>
                <a:ext cx="1568365" cy="1581377"/>
                <a:chOff x="151532" y="-152959"/>
                <a:chExt cx="1568365" cy="1581377"/>
              </a:xfrm>
            </p:grpSpPr>
            <p:sp>
              <p:nvSpPr>
                <p:cNvPr id="40" name="Ромб 39"/>
                <p:cNvSpPr/>
                <p:nvPr/>
              </p:nvSpPr>
              <p:spPr>
                <a:xfrm>
                  <a:off x="532273" y="0"/>
                  <a:ext cx="1187624" cy="1196752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41" name="Ромб 40"/>
                <p:cNvSpPr/>
                <p:nvPr/>
              </p:nvSpPr>
              <p:spPr>
                <a:xfrm>
                  <a:off x="292256" y="598376"/>
                  <a:ext cx="468000" cy="475200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42" name="Ромб 41"/>
                <p:cNvSpPr/>
                <p:nvPr/>
              </p:nvSpPr>
              <p:spPr>
                <a:xfrm>
                  <a:off x="151532" y="-152959"/>
                  <a:ext cx="761483" cy="751334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44" name="Ромб 43"/>
                <p:cNvSpPr/>
                <p:nvPr/>
              </p:nvSpPr>
              <p:spPr>
                <a:xfrm>
                  <a:off x="1124770" y="953218"/>
                  <a:ext cx="468000" cy="475200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</p:grpSp>
        <p:cxnSp>
          <p:nvCxnSpPr>
            <p:cNvPr id="36" name="Прямая соединительная линия 35"/>
            <p:cNvCxnSpPr>
              <a:stCxn id="47" idx="2"/>
            </p:cNvCxnSpPr>
            <p:nvPr/>
          </p:nvCxnSpPr>
          <p:spPr>
            <a:xfrm flipH="1">
              <a:off x="0" y="1244975"/>
              <a:ext cx="519005" cy="52784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2495727" y="476672"/>
            <a:ext cx="6086646" cy="892552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РДШ является ключевым партнером в подготовке вожатых</a:t>
            </a:r>
            <a:endParaRPr lang="ru-RU" sz="2600" b="1" dirty="0">
              <a:solidFill>
                <a:schemeClr val="tx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0" name="Picture 6" descr="http://sc19.ru/upload/%D0%A0%D0%94%D0%A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294726"/>
            <a:ext cx="7494571" cy="2756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4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57" y="81196"/>
            <a:ext cx="2026171" cy="2026171"/>
          </a:xfrm>
          <a:prstGeom prst="rect">
            <a:avLst/>
          </a:prstGeom>
        </p:spPr>
      </p:pic>
      <p:grpSp>
        <p:nvGrpSpPr>
          <p:cNvPr id="34" name="Группа 33"/>
          <p:cNvGrpSpPr/>
          <p:nvPr/>
        </p:nvGrpSpPr>
        <p:grpSpPr>
          <a:xfrm rot="10800000">
            <a:off x="6401777" y="5157192"/>
            <a:ext cx="2714096" cy="1620058"/>
            <a:chOff x="-8478" y="152758"/>
            <a:chExt cx="2714096" cy="1620058"/>
          </a:xfrm>
        </p:grpSpPr>
        <p:grpSp>
          <p:nvGrpSpPr>
            <p:cNvPr id="35" name="Группа 34"/>
            <p:cNvGrpSpPr/>
            <p:nvPr/>
          </p:nvGrpSpPr>
          <p:grpSpPr>
            <a:xfrm>
              <a:off x="-8478" y="152758"/>
              <a:ext cx="2714096" cy="1568365"/>
              <a:chOff x="-1227" y="-18641"/>
              <a:chExt cx="2714096" cy="1568365"/>
            </a:xfrm>
          </p:grpSpPr>
          <p:grpSp>
            <p:nvGrpSpPr>
              <p:cNvPr id="37" name="Группа 36"/>
              <p:cNvGrpSpPr/>
              <p:nvPr/>
            </p:nvGrpSpPr>
            <p:grpSpPr>
              <a:xfrm>
                <a:off x="-1227" y="-4067"/>
                <a:ext cx="1721124" cy="1200819"/>
                <a:chOff x="-1227" y="-4067"/>
                <a:chExt cx="1721124" cy="1200819"/>
              </a:xfrm>
            </p:grpSpPr>
            <p:sp>
              <p:nvSpPr>
                <p:cNvPr id="45" name="Ромб 44"/>
                <p:cNvSpPr/>
                <p:nvPr/>
              </p:nvSpPr>
              <p:spPr>
                <a:xfrm>
                  <a:off x="532273" y="0"/>
                  <a:ext cx="1187624" cy="1196752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47" name="Ромб 46"/>
                <p:cNvSpPr/>
                <p:nvPr/>
              </p:nvSpPr>
              <p:spPr>
                <a:xfrm>
                  <a:off x="292256" y="598376"/>
                  <a:ext cx="468000" cy="475200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48" name="Ромб 47"/>
                <p:cNvSpPr/>
                <p:nvPr/>
              </p:nvSpPr>
              <p:spPr>
                <a:xfrm>
                  <a:off x="-1227" y="-4067"/>
                  <a:ext cx="761483" cy="751334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  <p:grpSp>
            <p:nvGrpSpPr>
              <p:cNvPr id="38" name="Группа 37"/>
              <p:cNvGrpSpPr/>
              <p:nvPr/>
            </p:nvGrpSpPr>
            <p:grpSpPr>
              <a:xfrm rot="5400000">
                <a:off x="1137998" y="-25147"/>
                <a:ext cx="1568365" cy="1581377"/>
                <a:chOff x="151532" y="-152959"/>
                <a:chExt cx="1568365" cy="1581377"/>
              </a:xfrm>
            </p:grpSpPr>
            <p:sp>
              <p:nvSpPr>
                <p:cNvPr id="40" name="Ромб 39"/>
                <p:cNvSpPr/>
                <p:nvPr/>
              </p:nvSpPr>
              <p:spPr>
                <a:xfrm>
                  <a:off x="532273" y="0"/>
                  <a:ext cx="1187624" cy="1196752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41" name="Ромб 40"/>
                <p:cNvSpPr/>
                <p:nvPr/>
              </p:nvSpPr>
              <p:spPr>
                <a:xfrm>
                  <a:off x="292256" y="598376"/>
                  <a:ext cx="468000" cy="475200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42" name="Ромб 41"/>
                <p:cNvSpPr/>
                <p:nvPr/>
              </p:nvSpPr>
              <p:spPr>
                <a:xfrm>
                  <a:off x="151532" y="-152959"/>
                  <a:ext cx="761483" cy="751334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  <p:sp>
              <p:nvSpPr>
                <p:cNvPr id="44" name="Ромб 43"/>
                <p:cNvSpPr/>
                <p:nvPr/>
              </p:nvSpPr>
              <p:spPr>
                <a:xfrm>
                  <a:off x="1124770" y="953218"/>
                  <a:ext cx="468000" cy="475200"/>
                </a:xfrm>
                <a:prstGeom prst="diamond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ln>
                      <a:solidFill>
                        <a:srgbClr val="002060"/>
                      </a:solidFill>
                    </a:ln>
                  </a:endParaRPr>
                </a:p>
              </p:txBody>
            </p:sp>
          </p:grpSp>
        </p:grpSp>
        <p:cxnSp>
          <p:nvCxnSpPr>
            <p:cNvPr id="36" name="Прямая соединительная линия 35"/>
            <p:cNvCxnSpPr>
              <a:stCxn id="47" idx="2"/>
            </p:cNvCxnSpPr>
            <p:nvPr/>
          </p:nvCxnSpPr>
          <p:spPr>
            <a:xfrm flipH="1">
              <a:off x="0" y="1244975"/>
              <a:ext cx="519005" cy="52784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2495727" y="476672"/>
            <a:ext cx="6086646" cy="1692771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связи с расширение задач подготовки вожатских кадров в модуль «Основы вожатской деятельности» внесены следующие изменения:</a:t>
            </a:r>
            <a:endParaRPr lang="ru-RU" sz="2600" b="1" dirty="0">
              <a:solidFill>
                <a:schemeClr val="tx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1163" y="2205150"/>
            <a:ext cx="8164324" cy="4154984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marL="457200" lvl="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Расставлены акценты, что деятельность вожатого включает в себя  не только лагерь, а школу и общественные объединения.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Добавлены материалы о деятельности и роли РДШ в создании воспитывающей среды в образовательных организациях, организациях отдыха детей и их оздоровления.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детально прописана деятельность вожатого с детьми с ОВЗ.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программу модуля включена педагогическая практика студентов в качестве вожатого в лагере.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544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1509</TotalTime>
  <Words>533</Words>
  <Application>Microsoft Office PowerPoint</Application>
  <PresentationFormat>Экран (4:3)</PresentationFormat>
  <Paragraphs>48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PT Sans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Yarosh Max</dc:creator>
  <cp:lastModifiedBy>МПГУ</cp:lastModifiedBy>
  <cp:revision>84</cp:revision>
  <cp:lastPrinted>2017-04-14T09:20:41Z</cp:lastPrinted>
  <dcterms:created xsi:type="dcterms:W3CDTF">2016-09-25T08:28:08Z</dcterms:created>
  <dcterms:modified xsi:type="dcterms:W3CDTF">2018-05-21T06:31:50Z</dcterms:modified>
</cp:coreProperties>
</file>