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9" r:id="rId3"/>
    <p:sldId id="267" r:id="rId4"/>
    <p:sldId id="274" r:id="rId5"/>
    <p:sldId id="275" r:id="rId6"/>
    <p:sldId id="276" r:id="rId7"/>
    <p:sldId id="277" r:id="rId8"/>
    <p:sldId id="278" r:id="rId9"/>
    <p:sldId id="279" r:id="rId10"/>
    <p:sldId id="281" r:id="rId11"/>
    <p:sldId id="282" r:id="rId12"/>
    <p:sldId id="280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67" y="125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870312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1917700"/>
            <a:ext cx="10464800" cy="2794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165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11901" y="9270999"/>
            <a:ext cx="374905" cy="355601"/>
          </a:xfrm>
          <a:prstGeom prst="rect">
            <a:avLst/>
          </a:prstGeom>
        </p:spPr>
        <p:txBody>
          <a:bodyPr anchor="b"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13"/>
          </p:nvPr>
        </p:nvSpPr>
        <p:spPr>
          <a:xfrm>
            <a:off x="1307138" y="649152"/>
            <a:ext cx="10401301" cy="5856302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6604000"/>
            <a:ext cx="10464800" cy="1651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3312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2844800"/>
            <a:ext cx="10464800" cy="4064000"/>
          </a:xfrm>
          <a:prstGeom prst="rect">
            <a:avLst/>
          </a:prstGeom>
        </p:spPr>
        <p:txBody>
          <a:bodyPr/>
          <a:lstStyle>
            <a:lvl1pPr>
              <a:defRPr sz="9500"/>
            </a:lvl1pPr>
          </a:lstStyle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6572250" y="812800"/>
            <a:ext cx="5753100" cy="7670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81000" y="1409700"/>
            <a:ext cx="5867400" cy="33020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81000" y="4787900"/>
            <a:ext cx="5867400" cy="3721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7277100" y="2578100"/>
            <a:ext cx="4457700" cy="5943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270000" y="2768600"/>
            <a:ext cx="5461000" cy="5715000"/>
          </a:xfrm>
          <a:prstGeom prst="rect">
            <a:avLst/>
          </a:prstGeom>
        </p:spPr>
        <p:txBody>
          <a:bodyPr/>
          <a:lstStyle>
            <a:lvl1pPr marL="444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1pPr>
            <a:lvl2pPr marL="889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2pPr>
            <a:lvl3pPr marL="1333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3pPr>
            <a:lvl4pPr marL="1778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4pPr>
            <a:lvl5pPr marL="2222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 rot="21600000">
            <a:off x="7063543" y="473144"/>
            <a:ext cx="5554134" cy="4165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 rot="21600000">
            <a:off x="7095370" y="5018682"/>
            <a:ext cx="5520268" cy="414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idx="15"/>
          </p:nvPr>
        </p:nvSpPr>
        <p:spPr>
          <a:xfrm>
            <a:off x="266700" y="482600"/>
            <a:ext cx="6502400" cy="866986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«Место ввода цитаты»."/>
          <p:cNvSpPr txBox="1">
            <a:spLocks noGrp="1"/>
          </p:cNvSpPr>
          <p:nvPr>
            <p:ph type="body" sz="quarter" idx="13"/>
          </p:nvPr>
        </p:nvSpPr>
        <p:spPr>
          <a:xfrm>
            <a:off x="1270000" y="4279900"/>
            <a:ext cx="10464800" cy="660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000">
                <a:solidFill>
                  <a:srgbClr val="45A7DE"/>
                </a:solidFill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4" name="— Иван Арсентьев"/>
          <p:cNvSpPr txBox="1">
            <a:spLocks noGrp="1"/>
          </p:cNvSpPr>
          <p:nvPr>
            <p:ph type="body" sz="quarter" idx="14"/>
          </p:nvPr>
        </p:nvSpPr>
        <p:spPr>
          <a:xfrm>
            <a:off x="1270000" y="6362700"/>
            <a:ext cx="10464800" cy="596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</a:lstStyle>
          <a:p>
            <a:r>
              <a:t>— Иван Арсентьев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4"/>
              </a:buBlip>
            </a:lvl1pPr>
            <a:lvl2pPr>
              <a:buBlip>
                <a:blip r:embed="rId14"/>
              </a:buBlip>
            </a:lvl2pPr>
            <a:lvl3pPr>
              <a:buBlip>
                <a:blip r:embed="rId14"/>
              </a:buBlip>
            </a:lvl3pPr>
            <a:lvl4pPr>
              <a:buBlip>
                <a:blip r:embed="rId14"/>
              </a:buBlip>
            </a:lvl4pPr>
            <a:lvl5pPr>
              <a:buBlip>
                <a:blip r:embed="rId14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11901" y="9271000"/>
            <a:ext cx="374905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63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27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190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254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317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381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444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508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571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Совещание по вопросу внедрения модели воспитывающей среды в образовательных организациях, организациях отдыха детей и их оздоровления"/>
          <p:cNvSpPr txBox="1">
            <a:spLocks noGrp="1"/>
          </p:cNvSpPr>
          <p:nvPr>
            <p:ph type="ctrTitle"/>
          </p:nvPr>
        </p:nvSpPr>
        <p:spPr>
          <a:xfrm>
            <a:off x="1245816" y="5380856"/>
            <a:ext cx="10464800" cy="2794001"/>
          </a:xfrm>
          <a:prstGeom prst="rect">
            <a:avLst/>
          </a:prstGeom>
        </p:spPr>
        <p:txBody>
          <a:bodyPr>
            <a:noAutofit/>
          </a:bodyPr>
          <a:lstStyle>
            <a:lvl1pPr defTabSz="274574">
              <a:defRPr sz="4465"/>
            </a:lvl1pPr>
          </a:lstStyle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О реализации проекта </a:t>
            </a:r>
            <a:br>
              <a:rPr lang="ru-RU" sz="6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по созданию воспитывающей среды в образовательных организациях, организациях отдыха детей и их оздоровления</a:t>
            </a:r>
            <a:endParaRPr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VSHV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18824" y="268288"/>
            <a:ext cx="2375559" cy="24922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21312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600"/>
            </a:lvl1pPr>
          </a:lstStyle>
          <a:p>
            <a:pPr lvl="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Северо-Кавказский</a:t>
            </a:r>
            <a:r>
              <a:rPr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координационный центр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Ставропольского филиала ФГБОУ ВО «Московский педагогический государственный университет»)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9752" y="2303906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366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студентов в 101 образовательную организацию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308597" y="2306464"/>
            <a:ext cx="6760368" cy="1719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en-US" sz="2800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821 </a:t>
            </a:r>
            <a:r>
              <a:rPr kumimoji="0" lang="ru-RU" sz="2800" b="1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студентов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в 13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вожатской 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390832" y="8393036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8 северо-кавказский.pdf" descr="8 северо-кавказски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9083722" y="2152431"/>
            <a:ext cx="3584763" cy="5257622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181920" y="6028928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22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825685" y="7480365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1 965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июль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182287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600"/>
            </a:lvl1pPr>
          </a:lstStyle>
          <a:p>
            <a:pPr lvl="0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Центральный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координационный центр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«Московский педагогический государственный университет»)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9752" y="2303906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798 студентов в 254 образовательных организаций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261360" y="2220144"/>
            <a:ext cx="6760368" cy="1719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6 210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студентов в 40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вожатской 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380959" y="8410382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4 центральный.pdf" descr="4 центральны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950672" y="2500536"/>
            <a:ext cx="3873563" cy="3168352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181920" y="6100936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33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27780" y="7468708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12 291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июль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174248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/>
            </a:lvl1pPr>
          </a:lstStyle>
          <a:p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РЕЗУЛЬТАТЫ РЕАЛИЗАЦИИ ПРОЕКТА </a:t>
            </a:r>
            <a:br>
              <a:rPr lang="ru-RU" sz="4900" dirty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В 2018 ГОДУ </a:t>
            </a:r>
            <a:br>
              <a:rPr lang="ru-RU" sz="49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(ПО СОСТОЯНИЮ НА 25 МАЯ 2018 ГОДА)</a:t>
            </a:r>
            <a:endParaRPr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909411" y="2518434"/>
            <a:ext cx="2549106" cy="2646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613694" y="5517704"/>
            <a:ext cx="1555636" cy="1440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93164" y="2191194"/>
            <a:ext cx="1561222" cy="1637895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9145016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310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студентов в 2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образовательных организаций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107156" y="2403256"/>
            <a:ext cx="7995643" cy="1719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25 097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студентов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в 147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обучение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в рамках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модуля 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 вожатской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деятельности"</a:t>
            </a:r>
          </a:p>
        </p:txBody>
      </p:sp>
      <p:sp>
        <p:nvSpPr>
          <p:cNvPr id="19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1954386" y="6485772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75 756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РФ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август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685976" y="5397890"/>
            <a:ext cx="7917519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376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РФ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813768" y="8143766"/>
            <a:ext cx="119533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сентября 2019 года подготовка вожатских кадров в вузах, ведущих подготовку по УГСН 44.00.00 Образование и педагогические науки станет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обязательной. Учреждения средне-профессионального образования будут заниматься подготовкой вожатых совместно с вузами.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Совещание по вопросу внедрения модели воспитывающей среды в образовательных организациях, организациях отдыха детей и их оздоровления"/>
          <p:cNvSpPr txBox="1">
            <a:spLocks noGrp="1"/>
          </p:cNvSpPr>
          <p:nvPr>
            <p:ph type="ctrTitle"/>
          </p:nvPr>
        </p:nvSpPr>
        <p:spPr>
          <a:xfrm>
            <a:off x="359395" y="533452"/>
            <a:ext cx="10464800" cy="1008112"/>
          </a:xfrm>
          <a:prstGeom prst="rect">
            <a:avLst/>
          </a:prstGeom>
        </p:spPr>
        <p:txBody>
          <a:bodyPr>
            <a:normAutofit/>
          </a:bodyPr>
          <a:lstStyle>
            <a:lvl1pPr defTabSz="274574">
              <a:defRPr sz="4465"/>
            </a:lvl1pPr>
          </a:lstStyle>
          <a:p>
            <a:r>
              <a:rPr lang="en-US" sz="4400" b="1">
                <a:latin typeface="Times New Roman" pitchFamily="18" charset="0"/>
                <a:cs typeface="Times New Roman" pitchFamily="18" charset="0"/>
              </a:rPr>
              <a:t> ДИНАМИКА РАЗВИТИЯ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ПРОЕКТА</a:t>
            </a:r>
            <a:endParaRPr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VSHV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78863" y="268289"/>
            <a:ext cx="2015519" cy="2114503"/>
          </a:xfrm>
          <a:prstGeom prst="rect">
            <a:avLst/>
          </a:prstGeom>
        </p:spPr>
      </p:pic>
      <p:sp>
        <p:nvSpPr>
          <p:cNvPr id="9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309712" y="3508648"/>
            <a:ext cx="2450902" cy="15729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модуля «Основы вожатской деятельности»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уз/суз"/>
          <p:cNvSpPr/>
          <p:nvPr/>
        </p:nvSpPr>
        <p:spPr>
          <a:xfrm>
            <a:off x="741760" y="2644552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Март 2017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2829992" y="4228728"/>
            <a:ext cx="504056" cy="360040"/>
          </a:xfrm>
          <a:prstGeom prst="rightArrow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  <p:sp>
        <p:nvSpPr>
          <p:cNvPr id="17" name="вуз/суз"/>
          <p:cNvSpPr/>
          <p:nvPr/>
        </p:nvSpPr>
        <p:spPr>
          <a:xfrm>
            <a:off x="3622080" y="2644552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Май 2017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3190032" y="3580656"/>
            <a:ext cx="2450902" cy="15729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ФУМО утверждает программу модуля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50272" y="4228728"/>
            <a:ext cx="504056" cy="360040"/>
          </a:xfrm>
          <a:prstGeom prst="rightArrow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  <p:sp>
        <p:nvSpPr>
          <p:cNvPr id="21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6142360" y="3652664"/>
            <a:ext cx="2880320" cy="273630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Минобрауки</a:t>
            </a:r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РФ рекомендует включить модуль ООП УГСН 44.00.00 Образование и педагогические науки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вуз/суз"/>
          <p:cNvSpPr/>
          <p:nvPr/>
        </p:nvSpPr>
        <p:spPr>
          <a:xfrm>
            <a:off x="6718424" y="2644552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Август 2017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9166696" y="4228728"/>
            <a:ext cx="504056" cy="360040"/>
          </a:xfrm>
          <a:prstGeom prst="rightArrow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  <p:sp>
        <p:nvSpPr>
          <p:cNvPr id="24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9598744" y="3580656"/>
            <a:ext cx="2450902" cy="194421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пилотном</a:t>
            </a:r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режиме в 80 вузах начата подготовка вожатых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вуз/суз"/>
          <p:cNvSpPr/>
          <p:nvPr/>
        </p:nvSpPr>
        <p:spPr>
          <a:xfrm>
            <a:off x="9958784" y="2644552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Декабрь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вуз/суз"/>
          <p:cNvSpPr/>
          <p:nvPr/>
        </p:nvSpPr>
        <p:spPr>
          <a:xfrm>
            <a:off x="813768" y="6460976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Февраль 2018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вуз/суз"/>
          <p:cNvSpPr/>
          <p:nvPr/>
        </p:nvSpPr>
        <p:spPr>
          <a:xfrm>
            <a:off x="3694088" y="6460976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Март 2018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вуз/суз"/>
          <p:cNvSpPr/>
          <p:nvPr/>
        </p:nvSpPr>
        <p:spPr>
          <a:xfrm>
            <a:off x="6718424" y="6460976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Апрель 2018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вуз/суз"/>
          <p:cNvSpPr/>
          <p:nvPr/>
        </p:nvSpPr>
        <p:spPr>
          <a:xfrm>
            <a:off x="10021957" y="6465143"/>
            <a:ext cx="1604475" cy="821735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Май 2018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309712" y="7613104"/>
            <a:ext cx="2450902" cy="15729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РДШ становится  ключевым партнером в подготовке вожатых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3262040" y="7325072"/>
            <a:ext cx="2450902" cy="15729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вожатых ведется </a:t>
            </a:r>
            <a:r>
              <a:rPr lang="ru-RU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r>
              <a:rPr lang="ru-RU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вузах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6286376" y="7541096"/>
            <a:ext cx="2450902" cy="15729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Разработаны программы педагогических практик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одготовка кадров для создания воспитывающей среды в образовательных организациях, организациях отдыха детей и их оздоровления"/>
          <p:cNvSpPr/>
          <p:nvPr/>
        </p:nvSpPr>
        <p:spPr>
          <a:xfrm>
            <a:off x="9166696" y="7685112"/>
            <a:ext cx="3406056" cy="1572945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>
              <a:defRPr sz="2400"/>
            </a:lvl1pPr>
          </a:lstStyle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ФУМО утверждает изменения в модуль; летняя педагогическая практика в лагере включена в модуль</a:t>
            </a:r>
            <a:endParaRPr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2613968" y="8045152"/>
            <a:ext cx="504056" cy="360040"/>
          </a:xfrm>
          <a:prstGeom prst="rightArrow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5854328" y="8045152"/>
            <a:ext cx="504056" cy="360040"/>
          </a:xfrm>
          <a:prstGeom prst="rightArrow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8734648" y="7973144"/>
            <a:ext cx="504056" cy="360040"/>
          </a:xfrm>
          <a:prstGeom prst="rightArrow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Создание воспитывающей среды"/>
          <p:cNvSpPr txBox="1"/>
          <p:nvPr/>
        </p:nvSpPr>
        <p:spPr>
          <a:xfrm>
            <a:off x="2359063" y="123110"/>
            <a:ext cx="8584080" cy="7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>
                <a:solidFill>
                  <a:srgbClr val="45A7DE"/>
                </a:solidFill>
              </a:defRPr>
            </a:lvl1pPr>
          </a:lstStyle>
          <a:p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воспитывающей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среды</a:t>
            </a:r>
            <a:endParaRPr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Алгоритм взаимодействия органов исполнительной власти субъектов РФ в сфере образования,  вузов/сузов, школ, РДШ"/>
          <p:cNvSpPr/>
          <p:nvPr/>
        </p:nvSpPr>
        <p:spPr>
          <a:xfrm>
            <a:off x="461493" y="1230330"/>
            <a:ext cx="5758802" cy="1586047"/>
          </a:xfrm>
          <a:prstGeom prst="rect">
            <a:avLst/>
          </a:prstGeom>
          <a:solidFill>
            <a:srgbClr val="D8D7D7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600">
                <a:solidFill>
                  <a:srgbClr val="FFFFFF"/>
                </a:solidFill>
              </a:defRPr>
            </a:pP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Алгоритм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взаимодействия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органов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исполнительной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власти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субъектов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РФ в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сфере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вузов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сузов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dirty="0" err="1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школ</a:t>
            </a:r>
            <a:r>
              <a:rPr dirty="0">
                <a:solidFill>
                  <a:srgbClr val="A0978C"/>
                </a:solidFill>
                <a:latin typeface="Times New Roman" pitchFamily="18" charset="0"/>
                <a:cs typeface="Times New Roman" pitchFamily="18" charset="0"/>
              </a:rPr>
              <a:t>, РДШ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38" name="Министерство образования и науки РФ"/>
          <p:cNvSpPr/>
          <p:nvPr/>
        </p:nvSpPr>
        <p:spPr>
          <a:xfrm>
            <a:off x="709773" y="3130696"/>
            <a:ext cx="4149888" cy="1198768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rPr dirty="0" err="1">
                <a:latin typeface="Times New Roman" pitchFamily="18" charset="0"/>
                <a:cs typeface="Times New Roman" pitchFamily="18" charset="0"/>
              </a:rPr>
              <a:t>Министерство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просвещения </a:t>
            </a:r>
            <a:r>
              <a:rPr dirty="0" smtClean="0">
                <a:latin typeface="Times New Roman" pitchFamily="18" charset="0"/>
                <a:cs typeface="Times New Roman" pitchFamily="18" charset="0"/>
              </a:rPr>
              <a:t>РФ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вуз/суз"/>
          <p:cNvSpPr/>
          <p:nvPr/>
        </p:nvSpPr>
        <p:spPr>
          <a:xfrm>
            <a:off x="4178284" y="4643783"/>
            <a:ext cx="1912367" cy="1198768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>
                <a:latin typeface="Times New Roman" pitchFamily="18" charset="0"/>
                <a:cs typeface="Times New Roman" pitchFamily="18" charset="0"/>
              </a:rPr>
              <a:t>вуз/суз</a:t>
            </a:r>
          </a:p>
        </p:txBody>
      </p:sp>
      <p:sp>
        <p:nvSpPr>
          <p:cNvPr id="240" name="Органы исполнительной власти в субъекте РФ в сфере образования"/>
          <p:cNvSpPr/>
          <p:nvPr/>
        </p:nvSpPr>
        <p:spPr>
          <a:xfrm>
            <a:off x="113024" y="4643783"/>
            <a:ext cx="3599239" cy="1198768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700">
                <a:solidFill>
                  <a:srgbClr val="FFFFFF"/>
                </a:solidFill>
              </a:defRPr>
            </a:lvl1pPr>
          </a:lstStyle>
          <a:p>
            <a:r>
              <a:rPr sz="2400" dirty="0" err="1">
                <a:latin typeface="Times New Roman" pitchFamily="18" charset="0"/>
                <a:cs typeface="Times New Roman" pitchFamily="18" charset="0"/>
              </a:rPr>
              <a:t>Органы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исполнительной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власти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субъекте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РФ в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сфере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 err="1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РДШ, РДЮЦ"/>
          <p:cNvSpPr/>
          <p:nvPr/>
        </p:nvSpPr>
        <p:spPr>
          <a:xfrm>
            <a:off x="2994398" y="6338685"/>
            <a:ext cx="1912367" cy="1198768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>
                <a:latin typeface="Times New Roman" pitchFamily="18" charset="0"/>
                <a:cs typeface="Times New Roman" pitchFamily="18" charset="0"/>
              </a:rPr>
              <a:t>РДШ, РДЮЦ</a:t>
            </a:r>
          </a:p>
        </p:txBody>
      </p:sp>
      <p:sp>
        <p:nvSpPr>
          <p:cNvPr id="242" name="Школа"/>
          <p:cNvSpPr/>
          <p:nvPr/>
        </p:nvSpPr>
        <p:spPr>
          <a:xfrm>
            <a:off x="171944" y="6338685"/>
            <a:ext cx="1912367" cy="1198768"/>
          </a:xfrm>
          <a:prstGeom prst="rect">
            <a:avLst/>
          </a:prstGeom>
          <a:solidFill>
            <a:schemeClr val="accent1">
              <a:hueOff val="-313507"/>
              <a:satOff val="34334"/>
              <a:lumOff val="-8266"/>
              <a:alpha val="62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>
                <a:latin typeface="Times New Roman" pitchFamily="18" charset="0"/>
                <a:cs typeface="Times New Roman" pitchFamily="18" charset="0"/>
              </a:rPr>
              <a:t>Школа</a:t>
            </a:r>
          </a:p>
        </p:txBody>
      </p:sp>
      <p:sp>
        <p:nvSpPr>
          <p:cNvPr id="243" name="Линия"/>
          <p:cNvSpPr/>
          <p:nvPr/>
        </p:nvSpPr>
        <p:spPr>
          <a:xfrm>
            <a:off x="3538202" y="4362474"/>
            <a:ext cx="1240075" cy="199688"/>
          </a:xfrm>
          <a:prstGeom prst="line">
            <a:avLst/>
          </a:prstGeom>
          <a:ln w="25400">
            <a:solidFill>
              <a:srgbClr val="75B1D4"/>
            </a:solidFill>
            <a:miter lim="400000"/>
            <a:headEnd type="arrow"/>
            <a:tailEnd type="arrow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Линия"/>
          <p:cNvSpPr/>
          <p:nvPr/>
        </p:nvSpPr>
        <p:spPr>
          <a:xfrm>
            <a:off x="3702391" y="5243167"/>
            <a:ext cx="496381" cy="1"/>
          </a:xfrm>
          <a:prstGeom prst="line">
            <a:avLst/>
          </a:prstGeom>
          <a:ln w="25400">
            <a:solidFill>
              <a:srgbClr val="75B1D4"/>
            </a:solidFill>
            <a:miter lim="400000"/>
            <a:headEnd type="arrow"/>
            <a:tailEnd type="arrow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" name="Линия"/>
          <p:cNvSpPr/>
          <p:nvPr/>
        </p:nvSpPr>
        <p:spPr>
          <a:xfrm>
            <a:off x="1539190" y="5877524"/>
            <a:ext cx="1750388" cy="426844"/>
          </a:xfrm>
          <a:prstGeom prst="line">
            <a:avLst/>
          </a:prstGeom>
          <a:ln w="25400">
            <a:solidFill>
              <a:srgbClr val="75B1D4"/>
            </a:solidFill>
            <a:miter lim="400000"/>
            <a:headEnd type="arrow"/>
            <a:tailEnd type="arrow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" name="Линия"/>
          <p:cNvSpPr/>
          <p:nvPr/>
        </p:nvSpPr>
        <p:spPr>
          <a:xfrm>
            <a:off x="2102477" y="6938068"/>
            <a:ext cx="873755" cy="1"/>
          </a:xfrm>
          <a:prstGeom prst="line">
            <a:avLst/>
          </a:prstGeom>
          <a:ln w="25400">
            <a:solidFill>
              <a:srgbClr val="75B1D4"/>
            </a:solidFill>
            <a:miter lim="400000"/>
            <a:headEnd type="arrow"/>
            <a:tailEnd type="arrow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7" name="Линия"/>
          <p:cNvSpPr/>
          <p:nvPr/>
        </p:nvSpPr>
        <p:spPr>
          <a:xfrm flipV="1">
            <a:off x="4259215" y="5877125"/>
            <a:ext cx="679898" cy="427642"/>
          </a:xfrm>
          <a:prstGeom prst="line">
            <a:avLst/>
          </a:prstGeom>
          <a:ln w="25400">
            <a:solidFill>
              <a:srgbClr val="75B1D4"/>
            </a:solidFill>
            <a:miter lim="400000"/>
            <a:headEnd type="arrow"/>
            <a:tailEnd type="arrow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0" name="Партнеры: образовательные организации субъектов РФ, детские и молодежные объединения, ВДЦ «Орленок», «Смена», «Океан», МДЦ «Артек», ДОЛ, РСО, Российский профсоюз образования"/>
          <p:cNvGrpSpPr/>
          <p:nvPr/>
        </p:nvGrpSpPr>
        <p:grpSpPr>
          <a:xfrm>
            <a:off x="-127022" y="7631817"/>
            <a:ext cx="6059531" cy="1933576"/>
            <a:chOff x="0" y="0"/>
            <a:chExt cx="6059530" cy="1933575"/>
          </a:xfrm>
        </p:grpSpPr>
        <p:sp>
          <p:nvSpPr>
            <p:cNvPr id="249" name="Партнеры: образовательные организации субъектов РФ, детские и молодежные объединения, ВДЦ «Орленок», «Смена», «Океан», МДЦ «Артек», ДОЛ, РСО, Российский профсоюз образования"/>
            <p:cNvSpPr/>
            <p:nvPr/>
          </p:nvSpPr>
          <p:spPr>
            <a:xfrm>
              <a:off x="56796" y="25400"/>
              <a:ext cx="5977335" cy="1882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" y="0"/>
                  </a:moveTo>
                  <a:cubicBezTo>
                    <a:pt x="1021" y="0"/>
                    <a:pt x="918" y="326"/>
                    <a:pt x="918" y="728"/>
                  </a:cubicBezTo>
                  <a:lnTo>
                    <a:pt x="918" y="13764"/>
                  </a:lnTo>
                  <a:lnTo>
                    <a:pt x="0" y="15221"/>
                  </a:lnTo>
                  <a:lnTo>
                    <a:pt x="918" y="16678"/>
                  </a:lnTo>
                  <a:lnTo>
                    <a:pt x="918" y="20872"/>
                  </a:lnTo>
                  <a:cubicBezTo>
                    <a:pt x="918" y="21274"/>
                    <a:pt x="1021" y="21600"/>
                    <a:pt x="1147" y="21600"/>
                  </a:cubicBezTo>
                  <a:lnTo>
                    <a:pt x="21371" y="21600"/>
                  </a:lnTo>
                  <a:cubicBezTo>
                    <a:pt x="21497" y="21600"/>
                    <a:pt x="21600" y="21274"/>
                    <a:pt x="21600" y="20872"/>
                  </a:cubicBezTo>
                  <a:lnTo>
                    <a:pt x="21600" y="728"/>
                  </a:lnTo>
                  <a:cubicBezTo>
                    <a:pt x="21600" y="326"/>
                    <a:pt x="21497" y="0"/>
                    <a:pt x="21371" y="0"/>
                  </a:cubicBezTo>
                  <a:lnTo>
                    <a:pt x="1147" y="0"/>
                  </a:lnTo>
                  <a:close/>
                </a:path>
              </a:pathLst>
            </a:custGeom>
            <a:blipFill rotWithShape="1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3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latin typeface="Times New Roman" pitchFamily="18" charset="0"/>
                  <a:cs typeface="Times New Roman" pitchFamily="18" charset="0"/>
                </a:rPr>
                <a:t>Партнеры: образовательные организации субъектов РФ, детские и молодежные объединения, ВДЦ «Орленок», «Смена», «Океан», МДЦ «Артек», ДОЛ, РСО, Российский профсоюз образования</a:t>
              </a:r>
            </a:p>
          </p:txBody>
        </p:sp>
        <p:pic>
          <p:nvPicPr>
            <p:cNvPr id="248" name="Партнеры: образовательные организации субъектов РФ, детские и молодежные объединения, ВДЦ «Орленок», «Смена», «Океан», МДЦ «Артек», ДОЛ, РСО, Российский профсоюз образования" descr="Партнеры: образовательные организации субъектов РФ, детские и молодежные объединения, ВДЦ «Орленок», «Смена», «Океан», МДЦ «Артек», ДОЛ, РСО, Российский профсоюз образования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-1" y="0"/>
              <a:ext cx="6059532" cy="1933575"/>
            </a:xfrm>
            <a:prstGeom prst="rect">
              <a:avLst/>
            </a:prstGeom>
            <a:effectLst/>
          </p:spPr>
        </p:pic>
      </p:grpSp>
      <p:grpSp>
        <p:nvGrpSpPr>
          <p:cNvPr id="253" name="Подготовка кадров для создания воспитывающей среды в образовательных организациях, организациях отдыха детей и их оздоровления"/>
          <p:cNvGrpSpPr/>
          <p:nvPr/>
        </p:nvGrpSpPr>
        <p:grpSpPr>
          <a:xfrm>
            <a:off x="6646416" y="1204392"/>
            <a:ext cx="5758803" cy="1611044"/>
            <a:chOff x="0" y="0"/>
            <a:chExt cx="5758801" cy="1611043"/>
          </a:xfrm>
        </p:grpSpPr>
        <p:sp>
          <p:nvSpPr>
            <p:cNvPr id="252" name="Подготовка кадров для создания воспитывающей среды в образовательных организациях, организациях отдыха детей и их оздоровления"/>
            <p:cNvSpPr/>
            <p:nvPr/>
          </p:nvSpPr>
          <p:spPr>
            <a:xfrm>
              <a:off x="19050" y="19050"/>
              <a:ext cx="5720702" cy="1572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400"/>
              </a:lvl1pPr>
            </a:lstStyle>
            <a:p>
              <a:r>
                <a:rPr>
                  <a:latin typeface="Times New Roman" pitchFamily="18" charset="0"/>
                  <a:cs typeface="Times New Roman" pitchFamily="18" charset="0"/>
                </a:rPr>
                <a:t>Подготовка кадров для создания воспитывающей среды в образовательных организациях, организациях отдыха детей и их оздоровления</a:t>
              </a:r>
            </a:p>
          </p:txBody>
        </p:sp>
        <p:pic>
          <p:nvPicPr>
            <p:cNvPr id="251" name="Подготовка кадров для создания воспитывающей среды в образовательных организациях, организациях отдыха детей и их оздоровления" descr="Подготовка кадров для создания воспитывающей среды в образовательных организациях, организациях отдыха детей и их оздоровления"/>
            <p:cNvPicPr>
              <a:picLocks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0" y="0"/>
              <a:ext cx="5758802" cy="1611044"/>
            </a:xfrm>
            <a:prstGeom prst="rect">
              <a:avLst/>
            </a:prstGeom>
            <a:effectLst/>
          </p:spPr>
        </p:pic>
      </p:grpSp>
      <p:grpSp>
        <p:nvGrpSpPr>
          <p:cNvPr id="256" name="Министерство образования и науки РФ"/>
          <p:cNvGrpSpPr/>
          <p:nvPr/>
        </p:nvGrpSpPr>
        <p:grpSpPr>
          <a:xfrm>
            <a:off x="7354777" y="2929721"/>
            <a:ext cx="4281945" cy="1289135"/>
            <a:chOff x="19050" y="4509"/>
            <a:chExt cx="4281943" cy="1289133"/>
          </a:xfrm>
        </p:grpSpPr>
        <p:sp>
          <p:nvSpPr>
            <p:cNvPr id="255" name="Министерство образования и науки РФ"/>
            <p:cNvSpPr/>
            <p:nvPr/>
          </p:nvSpPr>
          <p:spPr>
            <a:xfrm>
              <a:off x="19050" y="19049"/>
              <a:ext cx="4149887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700"/>
              </a:lvl1pPr>
            </a:lstStyle>
            <a:p>
              <a:r>
                <a:rPr dirty="0" err="1">
                  <a:latin typeface="Times New Roman" pitchFamily="18" charset="0"/>
                  <a:cs typeface="Times New Roman" pitchFamily="18" charset="0"/>
                </a:rPr>
                <a:t>Министерство</a:t>
              </a:r>
              <a:r>
                <a:rPr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просвещения </a:t>
              </a:r>
              <a:r>
                <a:rPr dirty="0" smtClean="0">
                  <a:latin typeface="Times New Roman" pitchFamily="18" charset="0"/>
                  <a:cs typeface="Times New Roman" pitchFamily="18" charset="0"/>
                </a:rPr>
                <a:t>РФ</a:t>
              </a:r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54" name="Министерство образования и науки РФ" descr="Министерство образования и науки РФ"/>
            <p:cNvPicPr>
              <a:picLocks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79187" y="4509"/>
              <a:ext cx="4221806" cy="1289133"/>
            </a:xfrm>
            <a:prstGeom prst="rect">
              <a:avLst/>
            </a:prstGeom>
            <a:effectLst/>
          </p:spPr>
        </p:pic>
      </p:grpSp>
      <p:grpSp>
        <p:nvGrpSpPr>
          <p:cNvPr id="259" name="МПГУ ФКЦ по подготовке  и сопровождению вожатских кадров"/>
          <p:cNvGrpSpPr/>
          <p:nvPr/>
        </p:nvGrpSpPr>
        <p:grpSpPr>
          <a:xfrm>
            <a:off x="6454154" y="4310417"/>
            <a:ext cx="5951261" cy="1332152"/>
            <a:chOff x="0" y="0"/>
            <a:chExt cx="5951259" cy="1332151"/>
          </a:xfrm>
        </p:grpSpPr>
        <p:sp>
          <p:nvSpPr>
            <p:cNvPr id="258" name="МПГУ ФКЦ по подготовке  и сопровождению вожатских кадров"/>
            <p:cNvSpPr/>
            <p:nvPr/>
          </p:nvSpPr>
          <p:spPr>
            <a:xfrm>
              <a:off x="19050" y="19050"/>
              <a:ext cx="5913160" cy="1294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700"/>
              </a:pPr>
              <a:r>
                <a:rPr>
                  <a:latin typeface="Times New Roman" pitchFamily="18" charset="0"/>
                  <a:cs typeface="Times New Roman" pitchFamily="18" charset="0"/>
                </a:rPr>
                <a:t>МПГУ</a:t>
              </a:r>
              <a:br>
                <a:rPr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ФКЦ по подготовке </a:t>
              </a:r>
              <a:br>
                <a:rPr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и сопровождению вожатских кадров</a:t>
              </a:r>
            </a:p>
          </p:txBody>
        </p:sp>
        <p:pic>
          <p:nvPicPr>
            <p:cNvPr id="257" name="МПГУ ФКЦ по подготовке  и сопровождению вожатских кадров" descr="МПГУ ФКЦ по подготовке  и сопровождению вожатских кадров"/>
            <p:cNvPicPr>
              <a:picLocks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>
            <a:xfrm>
              <a:off x="0" y="0"/>
              <a:ext cx="5951260" cy="1332152"/>
            </a:xfrm>
            <a:prstGeom prst="rect">
              <a:avLst/>
            </a:prstGeom>
            <a:effectLst/>
          </p:spPr>
        </p:pic>
      </p:grpSp>
      <p:grpSp>
        <p:nvGrpSpPr>
          <p:cNvPr id="262" name="СФО  Новосибирский государственный педагогический университет"/>
          <p:cNvGrpSpPr/>
          <p:nvPr/>
        </p:nvGrpSpPr>
        <p:grpSpPr>
          <a:xfrm>
            <a:off x="6078970" y="5768267"/>
            <a:ext cx="2528619" cy="1236868"/>
            <a:chOff x="0" y="0"/>
            <a:chExt cx="2528618" cy="1236866"/>
          </a:xfrm>
        </p:grpSpPr>
        <p:sp>
          <p:nvSpPr>
            <p:cNvPr id="261" name="СФО  Новосибирский государственный педагогический университет"/>
            <p:cNvSpPr/>
            <p:nvPr/>
          </p:nvSpPr>
          <p:spPr>
            <a:xfrm>
              <a:off x="19049" y="19049"/>
              <a:ext cx="2490520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СФО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Новосибирский государственный</a:t>
              </a: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педагогический университет</a:t>
              </a:r>
            </a:p>
          </p:txBody>
        </p:sp>
        <p:pic>
          <p:nvPicPr>
            <p:cNvPr id="260" name="СФО  Новосибирский государственный педагогический университет" descr="СФО  Новосибирский государственный педагогический университет"/>
            <p:cNvPicPr>
              <a:picLocks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-1" y="-1"/>
              <a:ext cx="2528620" cy="1236868"/>
            </a:xfrm>
            <a:prstGeom prst="rect">
              <a:avLst/>
            </a:prstGeom>
            <a:effectLst/>
          </p:spPr>
        </p:pic>
      </p:grpSp>
      <p:grpSp>
        <p:nvGrpSpPr>
          <p:cNvPr id="265" name="ЮФО  Волгоградский государственный социально-педагогический университет"/>
          <p:cNvGrpSpPr/>
          <p:nvPr/>
        </p:nvGrpSpPr>
        <p:grpSpPr>
          <a:xfrm>
            <a:off x="8632828" y="5768267"/>
            <a:ext cx="2528620" cy="1236868"/>
            <a:chOff x="0" y="0"/>
            <a:chExt cx="2528618" cy="1236866"/>
          </a:xfrm>
        </p:grpSpPr>
        <p:sp>
          <p:nvSpPr>
            <p:cNvPr id="264" name="ЮФО  Волгоградский государственный социально-педагогический университет"/>
            <p:cNvSpPr/>
            <p:nvPr/>
          </p:nvSpPr>
          <p:spPr>
            <a:xfrm>
              <a:off x="19049" y="19049"/>
              <a:ext cx="2490520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ЮФО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Волгоградский государственный социально-педагогический университет</a:t>
              </a:r>
            </a:p>
          </p:txBody>
        </p:sp>
        <p:pic>
          <p:nvPicPr>
            <p:cNvPr id="263" name="ЮФО  Волгоградский государственный социально-педагогический университет" descr="ЮФО  Волгоградский государственный социально-педагогический университет"/>
            <p:cNvPicPr>
              <a:picLocks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0" y="-1"/>
              <a:ext cx="2528619" cy="1236868"/>
            </a:xfrm>
            <a:prstGeom prst="rect">
              <a:avLst/>
            </a:prstGeom>
            <a:effectLst/>
          </p:spPr>
        </p:pic>
      </p:grpSp>
      <p:grpSp>
        <p:nvGrpSpPr>
          <p:cNvPr id="268" name="ДВФО  Тихоокеанский государственный университет"/>
          <p:cNvGrpSpPr/>
          <p:nvPr/>
        </p:nvGrpSpPr>
        <p:grpSpPr>
          <a:xfrm>
            <a:off x="6078970" y="7043631"/>
            <a:ext cx="2528619" cy="1236867"/>
            <a:chOff x="0" y="0"/>
            <a:chExt cx="2528618" cy="1236866"/>
          </a:xfrm>
        </p:grpSpPr>
        <p:sp>
          <p:nvSpPr>
            <p:cNvPr id="267" name="ДВФО  Тихоокеанский государственный университет"/>
            <p:cNvSpPr/>
            <p:nvPr/>
          </p:nvSpPr>
          <p:spPr>
            <a:xfrm>
              <a:off x="19049" y="19049"/>
              <a:ext cx="2490520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ДВФО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Тихоокеанский государственный университет</a:t>
              </a:r>
            </a:p>
          </p:txBody>
        </p:sp>
        <p:pic>
          <p:nvPicPr>
            <p:cNvPr id="266" name="ДВФО  Тихоокеанский государственный университет" descr="ДВФО  Тихоокеанский государственный университет"/>
            <p:cNvPicPr>
              <a:picLocks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-1" y="-1"/>
              <a:ext cx="2528620" cy="1236868"/>
            </a:xfrm>
            <a:prstGeom prst="rect">
              <a:avLst/>
            </a:prstGeom>
            <a:effectLst/>
          </p:spPr>
        </p:pic>
      </p:grpSp>
      <p:grpSp>
        <p:nvGrpSpPr>
          <p:cNvPr id="271" name="СЗФО  Российский государственный педагогический университет имени А.И. Герцена"/>
          <p:cNvGrpSpPr/>
          <p:nvPr/>
        </p:nvGrpSpPr>
        <p:grpSpPr>
          <a:xfrm>
            <a:off x="6078970" y="8322355"/>
            <a:ext cx="2528619" cy="1236868"/>
            <a:chOff x="0" y="0"/>
            <a:chExt cx="2528618" cy="1236866"/>
          </a:xfrm>
        </p:grpSpPr>
        <p:sp>
          <p:nvSpPr>
            <p:cNvPr id="270" name="СЗФО  Российский государственный педагогический университет имени А.И. Герцена"/>
            <p:cNvSpPr/>
            <p:nvPr/>
          </p:nvSpPr>
          <p:spPr>
            <a:xfrm>
              <a:off x="19049" y="19049"/>
              <a:ext cx="2490520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СЗФО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Российский государственный педагогический университет имени А.И. Герцена</a:t>
              </a:r>
            </a:p>
          </p:txBody>
        </p:sp>
        <p:pic>
          <p:nvPicPr>
            <p:cNvPr id="269" name="СЗФО  Российский государственный педагогический университет имени А.И. Герцена" descr="СЗФО  Российский государственный педагогический университет имени А.И. Герцена"/>
            <p:cNvPicPr>
              <a:picLocks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-1" y="-1"/>
              <a:ext cx="2528620" cy="1236868"/>
            </a:xfrm>
            <a:prstGeom prst="rect">
              <a:avLst/>
            </a:prstGeom>
            <a:effectLst/>
          </p:spPr>
        </p:pic>
      </p:grpSp>
      <p:grpSp>
        <p:nvGrpSpPr>
          <p:cNvPr id="274" name="ПФО  Ульяновский государственный педагогический университет"/>
          <p:cNvGrpSpPr/>
          <p:nvPr/>
        </p:nvGrpSpPr>
        <p:grpSpPr>
          <a:xfrm>
            <a:off x="8632828" y="7043631"/>
            <a:ext cx="2528620" cy="1236867"/>
            <a:chOff x="0" y="0"/>
            <a:chExt cx="2528618" cy="1236866"/>
          </a:xfrm>
        </p:grpSpPr>
        <p:sp>
          <p:nvSpPr>
            <p:cNvPr id="273" name="ПФО  Ульяновский государственный педагогический университет"/>
            <p:cNvSpPr/>
            <p:nvPr/>
          </p:nvSpPr>
          <p:spPr>
            <a:xfrm>
              <a:off x="19049" y="19049"/>
              <a:ext cx="2490520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ПФО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Ульяновский государственный</a:t>
              </a: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педагогический университет</a:t>
              </a:r>
            </a:p>
          </p:txBody>
        </p:sp>
        <p:pic>
          <p:nvPicPr>
            <p:cNvPr id="272" name="ПФО  Ульяновский государственный педагогический университет" descr="ПФО  Ульяновский государственный педагогический университет"/>
            <p:cNvPicPr>
              <a:picLocks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0" y="-1"/>
              <a:ext cx="2528619" cy="1236868"/>
            </a:xfrm>
            <a:prstGeom prst="rect">
              <a:avLst/>
            </a:prstGeom>
            <a:effectLst/>
          </p:spPr>
        </p:pic>
      </p:grpSp>
      <p:grpSp>
        <p:nvGrpSpPr>
          <p:cNvPr id="277" name="ЦФО  Московский педагогический государственный университет"/>
          <p:cNvGrpSpPr/>
          <p:nvPr/>
        </p:nvGrpSpPr>
        <p:grpSpPr>
          <a:xfrm>
            <a:off x="8632828" y="8322355"/>
            <a:ext cx="2528620" cy="1236868"/>
            <a:chOff x="0" y="0"/>
            <a:chExt cx="2528618" cy="1236866"/>
          </a:xfrm>
        </p:grpSpPr>
        <p:sp>
          <p:nvSpPr>
            <p:cNvPr id="276" name="ЦФО  Московский педагогический государственный университет"/>
            <p:cNvSpPr/>
            <p:nvPr/>
          </p:nvSpPr>
          <p:spPr>
            <a:xfrm>
              <a:off x="19049" y="19049"/>
              <a:ext cx="2490520" cy="11987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ЦФО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 sz="1300">
                  <a:latin typeface="Times New Roman" pitchFamily="18" charset="0"/>
                  <a:cs typeface="Times New Roman" pitchFamily="18" charset="0"/>
                </a:rPr>
                <a:t> Московский педагогический государственный университет</a:t>
              </a:r>
            </a:p>
          </p:txBody>
        </p:sp>
        <p:pic>
          <p:nvPicPr>
            <p:cNvPr id="275" name="ЦФО  Московский педагогический государственный университет" descr="ЦФО  Московский педагогический государственный университет"/>
            <p:cNvPicPr>
              <a:picLocks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0" y="-1"/>
              <a:ext cx="2528619" cy="1236868"/>
            </a:xfrm>
            <a:prstGeom prst="rect">
              <a:avLst/>
            </a:prstGeom>
            <a:effectLst/>
          </p:spPr>
        </p:pic>
      </p:grpSp>
      <p:grpSp>
        <p:nvGrpSpPr>
          <p:cNvPr id="280" name="УФО  Уральский государственный педагогический университет"/>
          <p:cNvGrpSpPr/>
          <p:nvPr/>
        </p:nvGrpSpPr>
        <p:grpSpPr>
          <a:xfrm>
            <a:off x="11266667" y="5764906"/>
            <a:ext cx="1539868" cy="1848738"/>
            <a:chOff x="0" y="0"/>
            <a:chExt cx="1539867" cy="1848736"/>
          </a:xfrm>
        </p:grpSpPr>
        <p:sp>
          <p:nvSpPr>
            <p:cNvPr id="279" name="УФО  Уральский государственный педагогический университет"/>
            <p:cNvSpPr/>
            <p:nvPr/>
          </p:nvSpPr>
          <p:spPr>
            <a:xfrm>
              <a:off x="19050" y="19050"/>
              <a:ext cx="1501768" cy="1810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УФО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Уральский государственный педагогический университет</a:t>
              </a:r>
            </a:p>
          </p:txBody>
        </p:sp>
        <p:pic>
          <p:nvPicPr>
            <p:cNvPr id="278" name="УФО  Уральский государственный педагогический университет" descr="УФО  Уральский государственный педагогический университет"/>
            <p:cNvPicPr>
              <a:picLocks/>
            </p:cNvPicPr>
            <p:nvPr/>
          </p:nvPicPr>
          <p:blipFill>
            <a:blip r:embed="rId8" cstate="print">
              <a:extLst/>
            </a:blip>
            <a:stretch>
              <a:fillRect/>
            </a:stretch>
          </p:blipFill>
          <p:spPr>
            <a:xfrm>
              <a:off x="0" y="0"/>
              <a:ext cx="1539868" cy="1848737"/>
            </a:xfrm>
            <a:prstGeom prst="rect">
              <a:avLst/>
            </a:prstGeom>
            <a:effectLst/>
          </p:spPr>
        </p:pic>
      </p:grpSp>
      <p:grpSp>
        <p:nvGrpSpPr>
          <p:cNvPr id="283" name="СКФО  Ставропольский филиал МПГУ"/>
          <p:cNvGrpSpPr/>
          <p:nvPr/>
        </p:nvGrpSpPr>
        <p:grpSpPr>
          <a:xfrm>
            <a:off x="11266667" y="7674235"/>
            <a:ext cx="1539868" cy="1848738"/>
            <a:chOff x="0" y="0"/>
            <a:chExt cx="1539867" cy="1848736"/>
          </a:xfrm>
        </p:grpSpPr>
        <p:sp>
          <p:nvSpPr>
            <p:cNvPr id="282" name="СКФО  Ставропольский филиал МПГУ"/>
            <p:cNvSpPr/>
            <p:nvPr/>
          </p:nvSpPr>
          <p:spPr>
            <a:xfrm>
              <a:off x="19050" y="19050"/>
              <a:ext cx="1501768" cy="18106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1700"/>
              </a:pPr>
              <a:r>
                <a:rPr sz="2700">
                  <a:latin typeface="Times New Roman" pitchFamily="18" charset="0"/>
                  <a:cs typeface="Times New Roman" pitchFamily="18" charset="0"/>
                </a:rPr>
                <a:t>СКФО</a:t>
              </a:r>
              <a:br>
                <a:rPr sz="2700">
                  <a:latin typeface="Times New Roman" pitchFamily="18" charset="0"/>
                  <a:cs typeface="Times New Roman" pitchFamily="18" charset="0"/>
                </a:rPr>
              </a:br>
              <a:r>
                <a:rPr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300">
                  <a:latin typeface="Times New Roman" pitchFamily="18" charset="0"/>
                  <a:cs typeface="Times New Roman" pitchFamily="18" charset="0"/>
                </a:rPr>
                <a:t>Ставропольский филиал МПГУ</a:t>
              </a:r>
            </a:p>
          </p:txBody>
        </p:sp>
        <p:pic>
          <p:nvPicPr>
            <p:cNvPr id="281" name="СКФО  Ставропольский филиал МПГУ" descr="СКФО  Ставропольский филиал МПГУ"/>
            <p:cNvPicPr>
              <a:picLocks/>
            </p:cNvPicPr>
            <p:nvPr/>
          </p:nvPicPr>
          <p:blipFill>
            <a:blip r:embed="rId8" cstate="print">
              <a:extLst/>
            </a:blip>
            <a:stretch>
              <a:fillRect/>
            </a:stretch>
          </p:blipFill>
          <p:spPr>
            <a:xfrm>
              <a:off x="0" y="0"/>
              <a:ext cx="1539868" cy="1848737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188649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6600"/>
            </a:lvl1pPr>
          </a:lstStyle>
          <a:p>
            <a:r>
              <a:rPr sz="4000" b="1" dirty="0" err="1">
                <a:latin typeface="Times New Roman" panose="02020603050405020304" pitchFamily="18" charset="0"/>
                <a:cs typeface="Times New Roman" pitchFamily="18" charset="0"/>
              </a:rPr>
              <a:t>Уральский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координационный центр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«Уральский государственный педагогический университет»)</a:t>
            </a:r>
            <a:endParaRPr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2832" y="2318006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241136" y="5985628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36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2" name="6 уральский.pdf" descr="6 уральский.pdf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662640" y="2140496"/>
            <a:ext cx="3968790" cy="4442872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6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1 030 студентов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255 образовательных организаций</a:t>
            </a:r>
            <a:endParaRPr lang="ru-RU" sz="28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6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462051" y="2384720"/>
            <a:ext cx="5824264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92500"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6"/>
              </a:buBlip>
              <a:tabLst/>
              <a:defRPr sz="2800"/>
            </a:pP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2 704 студента в</a:t>
            </a:r>
            <a:r>
              <a:rPr kumimoji="0" lang="ru-RU" sz="3000" b="1" i="0" u="none" strike="noStrike" kern="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12 вузах</a:t>
            </a:r>
            <a:r>
              <a:rPr kumimoji="0" lang="ru-RU" sz="30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вожатской 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10102800" y="8295116"/>
            <a:ext cx="1662558" cy="1246919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662832" y="7382445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6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10 500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УФО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август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1896156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/>
            </a:lvl1pPr>
          </a:lstStyle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Приволжский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координационный центр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«Ульяновский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педагогический университет 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И.Н.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Ульянова»)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97744" y="2315884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3 425 студентов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921 образовательных организаций</a:t>
            </a:r>
            <a:endParaRPr lang="ru-RU" sz="28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080194" y="2260522"/>
            <a:ext cx="6616352" cy="1575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ru-RU" sz="2800" b="1" noProof="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880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студентов в 28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 вожатской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деятельности" 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102800" y="8411697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5 приволжский.pdf" descr="5 приволжски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705437" y="2259579"/>
            <a:ext cx="4185152" cy="4114117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469952" y="5956920"/>
            <a:ext cx="5616624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1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6 школах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858585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ФО вожатые примут участие в мероприятиях  РДШ в рамках пришкольных лагерей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85858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/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85858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</a:b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Marker Felt"/>
            </a:endParaRPr>
          </a:p>
        </p:txBody>
      </p:sp>
      <p:sp>
        <p:nvSpPr>
          <p:cNvPr id="13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7341435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16 196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ПФО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август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1670472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/>
            </a:lvl1pPr>
          </a:lstStyle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Сибирский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координационный центр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«Новосибирский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педагогический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университет»)</a:t>
            </a:r>
            <a:endParaRPr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97744" y="2253707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900 студентов в 261 образовательную организацию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202598" y="2292896"/>
            <a:ext cx="7408440" cy="1575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ru-RU" sz="2800" b="1" noProof="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5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студентов в 18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"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Основы вожатской 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606856" y="8398851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2 сибирский.pdf" descr="2 сибирски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846009" y="1924472"/>
            <a:ext cx="4158791" cy="4968552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181920" y="6028928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102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7421102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4 364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СФО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август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181336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/>
            </a:lvl1pPr>
          </a:lstStyle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координационный центр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«Российский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педагогический университет им.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А.И. Герцена»)</a:t>
            </a:r>
            <a:endParaRPr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9752" y="2229816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734 студента в 213 образовательную организацию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355453" y="2215572"/>
            <a:ext cx="6760368" cy="1719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2 536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студентов в 14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вожатской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450923" y="8402835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7 северо-западный.pdf" descr="7 северо-западны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158533" y="2788568"/>
            <a:ext cx="4846267" cy="288032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253928" y="6028928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46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СЗФО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7350218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16 195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СЗФО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июль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336314" y="254000"/>
            <a:ext cx="12332172" cy="2246536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/>
            </a:lvl1pPr>
          </a:lstStyle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координационный центр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«Волгоградский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социально-педагогический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университет»)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9752" y="2237274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757 студентов в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образовательную организацию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375089" y="2365466"/>
            <a:ext cx="6760368" cy="1719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ru-RU" sz="2800" b="1" noProof="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1 112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студентов в 13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вожатской 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174808" y="8396745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3 южный.pdf" descr="3 южны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374608" y="3148608"/>
            <a:ext cx="4394007" cy="290242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181920" y="6028928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51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ЮФО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669752" y="7347173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8 717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ЮФО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июль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Уральский федеральный округ"/>
          <p:cNvSpPr txBox="1">
            <a:spLocks noGrp="1"/>
          </p:cNvSpPr>
          <p:nvPr>
            <p:ph type="title"/>
          </p:nvPr>
        </p:nvSpPr>
        <p:spPr>
          <a:xfrm>
            <a:off x="439381" y="222188"/>
            <a:ext cx="12332172" cy="1822872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6600"/>
            </a:lvl1pPr>
          </a:lstStyle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Дальневосточный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400" b="1" dirty="0" err="1" smtClean="0">
                <a:latin typeface="Times New Roman" pitchFamily="18" charset="0"/>
                <a:cs typeface="Times New Roman" pitchFamily="18" charset="0"/>
              </a:rPr>
              <a:t>округ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Окружной координационный центр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ФГБОУ ВО «Тихоокеанский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университет»)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msu.png" descr="msu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934448" y="3652664"/>
            <a:ext cx="1594213" cy="16550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logo-horizontal-700x306.png" descr="logo-horizontal-700x306.png"/>
          <p:cNvPicPr>
            <a:picLocks noChangeAspect="1"/>
          </p:cNvPicPr>
          <p:nvPr/>
        </p:nvPicPr>
        <p:blipFill>
          <a:blip r:embed="rId3" cstate="print">
            <a:extLst/>
          </a:blip>
          <a:srcRect r="52780"/>
          <a:stretch>
            <a:fillRect/>
          </a:stretch>
        </p:blipFill>
        <p:spPr>
          <a:xfrm>
            <a:off x="597744" y="5812904"/>
            <a:ext cx="1509413" cy="139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VSHV.png" descr="VSHV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9752" y="2375914"/>
            <a:ext cx="1422894" cy="149277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597744" y="4516760"/>
            <a:ext cx="6159928" cy="1426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Autofit/>
          </a:bodyPr>
          <a:lstStyle/>
          <a:p>
            <a:pPr marL="44450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июне-августе 2018 года на практику в пришкольные лагеря выйдут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300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студентов в 229 образовательных организаций</a:t>
            </a: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0" lvl="0" indent="-444500" algn="just" hangingPunct="1"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endParaRPr lang="ru-RU" sz="2800" dirty="0"/>
          </a:p>
        </p:txBody>
      </p:sp>
      <p:sp>
        <p:nvSpPr>
          <p:cNvPr id="18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2370641" y="2203176"/>
            <a:ext cx="6760368" cy="1719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marR="0" lvl="0" indent="-444500" algn="just" defTabSz="584200" rtl="0" eaLnBrk="1" fontAlgn="auto" latinLnBrk="0" hangingPunct="1">
              <a:lnSpc>
                <a:spcPct val="120000"/>
              </a:lnSpc>
              <a:spcBef>
                <a:spcPts val="3800"/>
              </a:spcBef>
              <a:spcAft>
                <a:spcPts val="0"/>
              </a:spcAft>
              <a:buClrTx/>
              <a:buSzPct val="50000"/>
              <a:buFontTx/>
              <a:buBlip>
                <a:blip r:embed="rId5"/>
              </a:buBlip>
              <a:tabLst/>
              <a:defRPr sz="2800"/>
            </a:pP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489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студентов в 9 вузах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hueOff val="-317807"/>
                    <a:satOff val="15445"/>
                    <a:lumOff val="10392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прошли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Marker Felt"/>
              </a:rPr>
              <a:t>"Основы вожатской деятельности"</a:t>
            </a:r>
          </a:p>
        </p:txBody>
      </p:sp>
      <p:pic>
        <p:nvPicPr>
          <p:cNvPr id="20" name="parent-meeting.png" descr="parent-meeting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722461" y="8326134"/>
            <a:ext cx="1662558" cy="12469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1 дальневосточный.pdf" descr="1 дальневосточный.pdf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740012" y="2225110"/>
            <a:ext cx="3964897" cy="5054914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1 979 студентов прошли обучение по модулю «Основы вожатской деятельности»"/>
          <p:cNvSpPr txBox="1">
            <a:spLocks noGrp="1"/>
          </p:cNvSpPr>
          <p:nvPr>
            <p:ph type="body" sz="quarter" idx="1"/>
          </p:nvPr>
        </p:nvSpPr>
        <p:spPr>
          <a:xfrm>
            <a:off x="2131996" y="6064932"/>
            <a:ext cx="5616624" cy="1426060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10 школах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ДВФО вожатые примут участие в мероприятиях  РДШ в рамках пришкольных лагерей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 979 студентов прошли обучение по модулю «Основы вожатской деятельности»"/>
          <p:cNvSpPr txBox="1">
            <a:spLocks/>
          </p:cNvSpPr>
          <p:nvPr/>
        </p:nvSpPr>
        <p:spPr>
          <a:xfrm>
            <a:off x="699889" y="7460074"/>
            <a:ext cx="10684458" cy="153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marL="444500" indent="-444500" algn="just" hangingPunct="1">
              <a:lnSpc>
                <a:spcPct val="110000"/>
              </a:lnSpc>
              <a:spcBef>
                <a:spcPts val="3800"/>
              </a:spcBef>
              <a:buSzPct val="50000"/>
              <a:buBlip>
                <a:blip r:embed="rId5"/>
              </a:buBlip>
              <a:defRPr sz="2800"/>
            </a:pP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2018/2019 учебном году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5 528 студентов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обучающихся на 44.00.00 Образование и педагогические науки выйдут на педагогические </a:t>
            </a:r>
            <a:r>
              <a:rPr lang="ru-RU" sz="2400" dirty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в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 ДВФО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Marker Felt"/>
              </a:rPr>
              <a:t>сентября по август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814</Words>
  <Application>Microsoft Office PowerPoint</Application>
  <PresentationFormat>Произвольный</PresentationFormat>
  <Paragraphs>83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Helvetica Neue</vt:lpstr>
      <vt:lpstr>Marker Felt</vt:lpstr>
      <vt:lpstr>Times New Roman</vt:lpstr>
      <vt:lpstr>GraphPaper</vt:lpstr>
      <vt:lpstr>О реализации проекта  по созданию воспитывающей среды в образовательных организациях, организациях отдыха детей и их оздоровления</vt:lpstr>
      <vt:lpstr> ДИНАМИКА РАЗВИТИЯ ПРОЕКТА</vt:lpstr>
      <vt:lpstr>Презентация PowerPoint</vt:lpstr>
      <vt:lpstr>Уральский федеральный округ (Окружной координационный центр на базе ФГБОУ ВО «Уральский государственный педагогический университет»)</vt:lpstr>
      <vt:lpstr>Приволжский федеральный округ (Окружной координационный центр на базе ФГБОУ ВО «Ульяновский государственный педагогический университет         им. И.Н. Ульянова»)</vt:lpstr>
      <vt:lpstr>Сибирский федеральный округ  (Окружной координационный центр на базе ФГБОУ ВО «Новосибирский государственный педагогический университет»)</vt:lpstr>
      <vt:lpstr>Северо-Западный федеральный округ  (Окружной координационный центр на базе ФГБОУ ВО «Российский государственный педагогический университет им. А.И. Герцена»)</vt:lpstr>
      <vt:lpstr>Южный федеральный округ  (Окружной координационный центр на базе ФГБОУ ВО «Волгоградский государственный социально-педагогический университет»)</vt:lpstr>
      <vt:lpstr>Дальневосточный федеральный округ  (Окружной координационный центр на базе ФГБОУ ВО «Тихоокеанский государственный университет»)</vt:lpstr>
      <vt:lpstr>Северо-Кавказский федеральный округ  (Окружной координационный центр на базе Ставропольского филиала ФГБОУ ВО «Московский педагогический государственный университет»)</vt:lpstr>
      <vt:lpstr>Центральный федеральный округ (Федеральный координационный центр на базе ФГБОУ ВО «Московский педагогический государственный университет»)</vt:lpstr>
      <vt:lpstr>РЕЗУЛЬТАТЫ РЕАЛИЗАЦИИ ПРОЕКТА  В 2018 ГОДУ  (ПО СОСТОЯНИЮ НА 25 МАЯ 2018 ГОДА)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проекта  по созданию воспитывающей среды в образовательных организациях, организациях отдыха детей и их оздоровления</dc:title>
  <dc:creator>Дарья</dc:creator>
  <cp:lastModifiedBy>МПГУ</cp:lastModifiedBy>
  <cp:revision>91</cp:revision>
  <dcterms:modified xsi:type="dcterms:W3CDTF">2018-05-28T11:18:40Z</dcterms:modified>
</cp:coreProperties>
</file>