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1" r:id="rId3"/>
    <p:sldId id="272" r:id="rId4"/>
    <p:sldId id="273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6610"/>
    <a:srgbClr val="E9EBF5"/>
    <a:srgbClr val="336600"/>
    <a:srgbClr val="006600"/>
    <a:srgbClr val="008000"/>
    <a:srgbClr val="006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31" autoAdjust="0"/>
    <p:restoredTop sz="91503"/>
  </p:normalViewPr>
  <p:slideViewPr>
    <p:cSldViewPr snapToGrid="0">
      <p:cViewPr varScale="1">
        <p:scale>
          <a:sx n="101" d="100"/>
          <a:sy n="101" d="100"/>
        </p:scale>
        <p:origin x="13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A5AECB-4F36-5E4C-B66F-CA568D97DC97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5A892124-8BF9-4C4B-BCDA-5AEE8990CB9C}">
      <dgm:prSet phldrT="[Текст]" custT="1"/>
      <dgm:spPr/>
      <dgm:t>
        <a:bodyPr/>
        <a:lstStyle/>
        <a:p>
          <a:r>
            <a:rPr lang="ru-RU" sz="1400" b="1" dirty="0"/>
            <a:t>Подготовка предложений и сайта</a:t>
          </a:r>
        </a:p>
      </dgm:t>
    </dgm:pt>
    <dgm:pt modelId="{CF3A1BEC-2A8B-2F47-B056-494F0693B867}" type="parTrans" cxnId="{BAF4A887-4DA7-A444-A867-1332205D3A59}">
      <dgm:prSet/>
      <dgm:spPr/>
      <dgm:t>
        <a:bodyPr/>
        <a:lstStyle/>
        <a:p>
          <a:endParaRPr lang="ru-RU" sz="2000" b="1"/>
        </a:p>
      </dgm:t>
    </dgm:pt>
    <dgm:pt modelId="{F4D812F9-3CA4-344D-8B8E-507DAF6B633D}" type="sibTrans" cxnId="{BAF4A887-4DA7-A444-A867-1332205D3A59}">
      <dgm:prSet/>
      <dgm:spPr/>
      <dgm:t>
        <a:bodyPr/>
        <a:lstStyle/>
        <a:p>
          <a:endParaRPr lang="ru-RU" sz="2000" b="1"/>
        </a:p>
      </dgm:t>
    </dgm:pt>
    <dgm:pt modelId="{5EE92F14-8259-484D-84BC-2F882F9A1307}">
      <dgm:prSet phldrT="[Текст]" custT="1"/>
      <dgm:spPr/>
      <dgm:t>
        <a:bodyPr/>
        <a:lstStyle/>
        <a:p>
          <a:r>
            <a:rPr lang="ru-RU" sz="1400" b="1" dirty="0"/>
            <a:t>Запустить электронную систему оплаты только для Программы</a:t>
          </a:r>
        </a:p>
      </dgm:t>
    </dgm:pt>
    <dgm:pt modelId="{7A87026F-3951-8A46-A1FC-D0AB0C07C561}" type="parTrans" cxnId="{F173BE64-C67F-7646-9B95-52358D46A0C6}">
      <dgm:prSet/>
      <dgm:spPr/>
      <dgm:t>
        <a:bodyPr/>
        <a:lstStyle/>
        <a:p>
          <a:endParaRPr lang="ru-RU" sz="2000" b="1"/>
        </a:p>
      </dgm:t>
    </dgm:pt>
    <dgm:pt modelId="{9F5A07A1-2B99-C348-AD37-02C9A76FAB3A}" type="sibTrans" cxnId="{F173BE64-C67F-7646-9B95-52358D46A0C6}">
      <dgm:prSet/>
      <dgm:spPr/>
      <dgm:t>
        <a:bodyPr/>
        <a:lstStyle/>
        <a:p>
          <a:endParaRPr lang="ru-RU" sz="2000" b="1"/>
        </a:p>
      </dgm:t>
    </dgm:pt>
    <dgm:pt modelId="{FE1D1872-5CE1-7143-A5A3-8865567339E7}">
      <dgm:prSet phldrT="[Текст]" custT="1"/>
      <dgm:spPr/>
      <dgm:t>
        <a:bodyPr/>
        <a:lstStyle/>
        <a:p>
          <a:r>
            <a:rPr lang="ru-RU" sz="1400" b="1" dirty="0"/>
            <a:t>Подписать соглашение с НСПК</a:t>
          </a:r>
        </a:p>
      </dgm:t>
    </dgm:pt>
    <dgm:pt modelId="{430AE9B7-A641-2442-895F-7DD49C7BC996}" type="parTrans" cxnId="{FE787110-B02B-C546-A446-5E2566E48403}">
      <dgm:prSet/>
      <dgm:spPr/>
      <dgm:t>
        <a:bodyPr/>
        <a:lstStyle/>
        <a:p>
          <a:endParaRPr lang="ru-RU" sz="2000" b="1"/>
        </a:p>
      </dgm:t>
    </dgm:pt>
    <dgm:pt modelId="{5575C058-0F2B-D849-B58D-874F5A6C566A}" type="sibTrans" cxnId="{FE787110-B02B-C546-A446-5E2566E48403}">
      <dgm:prSet/>
      <dgm:spPr/>
      <dgm:t>
        <a:bodyPr/>
        <a:lstStyle/>
        <a:p>
          <a:endParaRPr lang="ru-RU" sz="2000" b="1"/>
        </a:p>
      </dgm:t>
    </dgm:pt>
    <dgm:pt modelId="{389A8201-1FCC-2748-A015-F2803F58259B}">
      <dgm:prSet custT="1"/>
      <dgm:spPr/>
      <dgm:t>
        <a:bodyPr/>
        <a:lstStyle/>
        <a:p>
          <a:r>
            <a:rPr lang="ru-RU" sz="1400" b="1" dirty="0"/>
            <a:t>Проверить готовность к работе</a:t>
          </a:r>
        </a:p>
      </dgm:t>
    </dgm:pt>
    <dgm:pt modelId="{B02C6D71-46DF-EA40-864B-8CEE5D205230}" type="parTrans" cxnId="{2D4DE253-9CE6-954D-8764-95B618732F06}">
      <dgm:prSet/>
      <dgm:spPr/>
      <dgm:t>
        <a:bodyPr/>
        <a:lstStyle/>
        <a:p>
          <a:endParaRPr lang="ru-RU" sz="2000" b="1"/>
        </a:p>
      </dgm:t>
    </dgm:pt>
    <dgm:pt modelId="{FC1B23DA-9CCF-4842-B10A-E8341DDE683E}" type="sibTrans" cxnId="{2D4DE253-9CE6-954D-8764-95B618732F06}">
      <dgm:prSet/>
      <dgm:spPr/>
      <dgm:t>
        <a:bodyPr/>
        <a:lstStyle/>
        <a:p>
          <a:endParaRPr lang="ru-RU" sz="2000" b="1"/>
        </a:p>
      </dgm:t>
    </dgm:pt>
    <dgm:pt modelId="{8EA555B7-720E-8444-80FD-B8018FC841A5}">
      <dgm:prSet custT="1"/>
      <dgm:spPr/>
      <dgm:t>
        <a:bodyPr/>
        <a:lstStyle/>
        <a:p>
          <a:r>
            <a:rPr lang="ru-RU" sz="1400" b="1" dirty="0"/>
            <a:t>Разместить предложения на сайте </a:t>
          </a:r>
          <a:r>
            <a:rPr lang="ru-RU" sz="1400" b="1" dirty="0" err="1"/>
            <a:t>мирпутешествий</a:t>
          </a:r>
          <a:endParaRPr lang="ru-RU" sz="1400" b="1" dirty="0"/>
        </a:p>
      </dgm:t>
    </dgm:pt>
    <dgm:pt modelId="{E263B19A-6E03-5944-9152-6E8D8AF24716}" type="parTrans" cxnId="{012850C9-65F4-FA4E-ACE9-391A4AFA6A67}">
      <dgm:prSet/>
      <dgm:spPr/>
      <dgm:t>
        <a:bodyPr/>
        <a:lstStyle/>
        <a:p>
          <a:endParaRPr lang="ru-RU" sz="2000" b="1"/>
        </a:p>
      </dgm:t>
    </dgm:pt>
    <dgm:pt modelId="{9A6F70AC-5D97-8649-B438-D204D53EF08B}" type="sibTrans" cxnId="{012850C9-65F4-FA4E-ACE9-391A4AFA6A67}">
      <dgm:prSet/>
      <dgm:spPr/>
      <dgm:t>
        <a:bodyPr/>
        <a:lstStyle/>
        <a:p>
          <a:endParaRPr lang="ru-RU" sz="2000" b="1"/>
        </a:p>
      </dgm:t>
    </dgm:pt>
    <dgm:pt modelId="{7C4D5EA4-C660-2F41-B64B-A1573A0A83F3}" type="pres">
      <dgm:prSet presAssocID="{51A5AECB-4F36-5E4C-B66F-CA568D97DC97}" presName="Name0" presStyleCnt="0">
        <dgm:presLayoutVars>
          <dgm:dir/>
          <dgm:animLvl val="lvl"/>
          <dgm:resizeHandles val="exact"/>
        </dgm:presLayoutVars>
      </dgm:prSet>
      <dgm:spPr/>
    </dgm:pt>
    <dgm:pt modelId="{0135B009-9C6C-3D47-A848-9383434CF555}" type="pres">
      <dgm:prSet presAssocID="{5A892124-8BF9-4C4B-BCDA-5AEE8990CB9C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88CF66E7-E999-8446-BEDD-B678B7FB4011}" type="pres">
      <dgm:prSet presAssocID="{F4D812F9-3CA4-344D-8B8E-507DAF6B633D}" presName="parTxOnlySpace" presStyleCnt="0"/>
      <dgm:spPr/>
    </dgm:pt>
    <dgm:pt modelId="{F7A5D00D-AD06-544D-BCA7-34171818FEF4}" type="pres">
      <dgm:prSet presAssocID="{5EE92F14-8259-484D-84BC-2F882F9A1307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2D2B5A5B-B3F6-8A4A-8AC4-463AA1C3C1FB}" type="pres">
      <dgm:prSet presAssocID="{9F5A07A1-2B99-C348-AD37-02C9A76FAB3A}" presName="parTxOnlySpace" presStyleCnt="0"/>
      <dgm:spPr/>
    </dgm:pt>
    <dgm:pt modelId="{652D5A30-3928-E54D-A8DB-02FCE94AC20D}" type="pres">
      <dgm:prSet presAssocID="{389A8201-1FCC-2748-A015-F2803F58259B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6D6B363C-B584-4E41-9488-E2090FDD26B9}" type="pres">
      <dgm:prSet presAssocID="{FC1B23DA-9CCF-4842-B10A-E8341DDE683E}" presName="parTxOnlySpace" presStyleCnt="0"/>
      <dgm:spPr/>
    </dgm:pt>
    <dgm:pt modelId="{EB2803DA-0338-6A47-8817-4501059F8042}" type="pres">
      <dgm:prSet presAssocID="{FE1D1872-5CE1-7143-A5A3-8865567339E7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BE8EC53F-4E38-E747-A18E-DA8C6E6F9DB7}" type="pres">
      <dgm:prSet presAssocID="{5575C058-0F2B-D849-B58D-874F5A6C566A}" presName="parTxOnlySpace" presStyleCnt="0"/>
      <dgm:spPr/>
    </dgm:pt>
    <dgm:pt modelId="{EC03DF91-69D6-8B4A-A059-5A68780C7719}" type="pres">
      <dgm:prSet presAssocID="{8EA555B7-720E-8444-80FD-B8018FC841A5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15ABFA09-FF06-154A-AC66-0CEDABE65D1B}" type="presOf" srcId="{8EA555B7-720E-8444-80FD-B8018FC841A5}" destId="{EC03DF91-69D6-8B4A-A059-5A68780C7719}" srcOrd="0" destOrd="0" presId="urn:microsoft.com/office/officeart/2005/8/layout/chevron1"/>
    <dgm:cxn modelId="{FE787110-B02B-C546-A446-5E2566E48403}" srcId="{51A5AECB-4F36-5E4C-B66F-CA568D97DC97}" destId="{FE1D1872-5CE1-7143-A5A3-8865567339E7}" srcOrd="3" destOrd="0" parTransId="{430AE9B7-A641-2442-895F-7DD49C7BC996}" sibTransId="{5575C058-0F2B-D849-B58D-874F5A6C566A}"/>
    <dgm:cxn modelId="{ED773419-F2D2-DF46-A596-388D0C7E0EF0}" type="presOf" srcId="{FE1D1872-5CE1-7143-A5A3-8865567339E7}" destId="{EB2803DA-0338-6A47-8817-4501059F8042}" srcOrd="0" destOrd="0" presId="urn:microsoft.com/office/officeart/2005/8/layout/chevron1"/>
    <dgm:cxn modelId="{83D89A3F-279F-F948-8AC1-EA6C55342ECB}" type="presOf" srcId="{5EE92F14-8259-484D-84BC-2F882F9A1307}" destId="{F7A5D00D-AD06-544D-BCA7-34171818FEF4}" srcOrd="0" destOrd="0" presId="urn:microsoft.com/office/officeart/2005/8/layout/chevron1"/>
    <dgm:cxn modelId="{F173BE64-C67F-7646-9B95-52358D46A0C6}" srcId="{51A5AECB-4F36-5E4C-B66F-CA568D97DC97}" destId="{5EE92F14-8259-484D-84BC-2F882F9A1307}" srcOrd="1" destOrd="0" parTransId="{7A87026F-3951-8A46-A1FC-D0AB0C07C561}" sibTransId="{9F5A07A1-2B99-C348-AD37-02C9A76FAB3A}"/>
    <dgm:cxn modelId="{66EE644B-A53A-3B46-B245-4AC6F044E12A}" type="presOf" srcId="{5A892124-8BF9-4C4B-BCDA-5AEE8990CB9C}" destId="{0135B009-9C6C-3D47-A848-9383434CF555}" srcOrd="0" destOrd="0" presId="urn:microsoft.com/office/officeart/2005/8/layout/chevron1"/>
    <dgm:cxn modelId="{2D4DE253-9CE6-954D-8764-95B618732F06}" srcId="{51A5AECB-4F36-5E4C-B66F-CA568D97DC97}" destId="{389A8201-1FCC-2748-A015-F2803F58259B}" srcOrd="2" destOrd="0" parTransId="{B02C6D71-46DF-EA40-864B-8CEE5D205230}" sibTransId="{FC1B23DA-9CCF-4842-B10A-E8341DDE683E}"/>
    <dgm:cxn modelId="{B857925A-AD3D-2347-BEEA-307C6FD3B4BB}" type="presOf" srcId="{389A8201-1FCC-2748-A015-F2803F58259B}" destId="{652D5A30-3928-E54D-A8DB-02FCE94AC20D}" srcOrd="0" destOrd="0" presId="urn:microsoft.com/office/officeart/2005/8/layout/chevron1"/>
    <dgm:cxn modelId="{BAF4A887-4DA7-A444-A867-1332205D3A59}" srcId="{51A5AECB-4F36-5E4C-B66F-CA568D97DC97}" destId="{5A892124-8BF9-4C4B-BCDA-5AEE8990CB9C}" srcOrd="0" destOrd="0" parTransId="{CF3A1BEC-2A8B-2F47-B056-494F0693B867}" sibTransId="{F4D812F9-3CA4-344D-8B8E-507DAF6B633D}"/>
    <dgm:cxn modelId="{012850C9-65F4-FA4E-ACE9-391A4AFA6A67}" srcId="{51A5AECB-4F36-5E4C-B66F-CA568D97DC97}" destId="{8EA555B7-720E-8444-80FD-B8018FC841A5}" srcOrd="4" destOrd="0" parTransId="{E263B19A-6E03-5944-9152-6E8D8AF24716}" sibTransId="{9A6F70AC-5D97-8649-B438-D204D53EF08B}"/>
    <dgm:cxn modelId="{FCAFF7F4-B190-E446-839C-E78A22BA5A57}" type="presOf" srcId="{51A5AECB-4F36-5E4C-B66F-CA568D97DC97}" destId="{7C4D5EA4-C660-2F41-B64B-A1573A0A83F3}" srcOrd="0" destOrd="0" presId="urn:microsoft.com/office/officeart/2005/8/layout/chevron1"/>
    <dgm:cxn modelId="{4DCB928F-2A97-464E-81CD-6BC3B263D31B}" type="presParOf" srcId="{7C4D5EA4-C660-2F41-B64B-A1573A0A83F3}" destId="{0135B009-9C6C-3D47-A848-9383434CF555}" srcOrd="0" destOrd="0" presId="urn:microsoft.com/office/officeart/2005/8/layout/chevron1"/>
    <dgm:cxn modelId="{9DFE23BD-BAA3-4449-B326-4EC31C68CC51}" type="presParOf" srcId="{7C4D5EA4-C660-2F41-B64B-A1573A0A83F3}" destId="{88CF66E7-E999-8446-BEDD-B678B7FB4011}" srcOrd="1" destOrd="0" presId="urn:microsoft.com/office/officeart/2005/8/layout/chevron1"/>
    <dgm:cxn modelId="{4C414FCC-BAC7-A549-AA01-F8781AFD6F08}" type="presParOf" srcId="{7C4D5EA4-C660-2F41-B64B-A1573A0A83F3}" destId="{F7A5D00D-AD06-544D-BCA7-34171818FEF4}" srcOrd="2" destOrd="0" presId="urn:microsoft.com/office/officeart/2005/8/layout/chevron1"/>
    <dgm:cxn modelId="{0DDDD636-5B05-4B4A-BF59-C4BA1D764E34}" type="presParOf" srcId="{7C4D5EA4-C660-2F41-B64B-A1573A0A83F3}" destId="{2D2B5A5B-B3F6-8A4A-8AC4-463AA1C3C1FB}" srcOrd="3" destOrd="0" presId="urn:microsoft.com/office/officeart/2005/8/layout/chevron1"/>
    <dgm:cxn modelId="{C82388A1-1EAE-B74D-B395-8E6D685E71AA}" type="presParOf" srcId="{7C4D5EA4-C660-2F41-B64B-A1573A0A83F3}" destId="{652D5A30-3928-E54D-A8DB-02FCE94AC20D}" srcOrd="4" destOrd="0" presId="urn:microsoft.com/office/officeart/2005/8/layout/chevron1"/>
    <dgm:cxn modelId="{CB6BC98A-A1B4-2241-8AED-2E0E08DD69A4}" type="presParOf" srcId="{7C4D5EA4-C660-2F41-B64B-A1573A0A83F3}" destId="{6D6B363C-B584-4E41-9488-E2090FDD26B9}" srcOrd="5" destOrd="0" presId="urn:microsoft.com/office/officeart/2005/8/layout/chevron1"/>
    <dgm:cxn modelId="{A004F76D-DF01-EF4F-A7FE-FC33304E6A7B}" type="presParOf" srcId="{7C4D5EA4-C660-2F41-B64B-A1573A0A83F3}" destId="{EB2803DA-0338-6A47-8817-4501059F8042}" srcOrd="6" destOrd="0" presId="urn:microsoft.com/office/officeart/2005/8/layout/chevron1"/>
    <dgm:cxn modelId="{7126169E-5B3E-E645-BE4E-0A95264AB452}" type="presParOf" srcId="{7C4D5EA4-C660-2F41-B64B-A1573A0A83F3}" destId="{BE8EC53F-4E38-E747-A18E-DA8C6E6F9DB7}" srcOrd="7" destOrd="0" presId="urn:microsoft.com/office/officeart/2005/8/layout/chevron1"/>
    <dgm:cxn modelId="{B728246B-0EBD-6747-A066-F5A14D70CCE1}" type="presParOf" srcId="{7C4D5EA4-C660-2F41-B64B-A1573A0A83F3}" destId="{EC03DF91-69D6-8B4A-A059-5A68780C7719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35B009-9C6C-3D47-A848-9383434CF555}">
      <dsp:nvSpPr>
        <dsp:cNvPr id="0" name=""/>
        <dsp:cNvSpPr/>
      </dsp:nvSpPr>
      <dsp:spPr>
        <a:xfrm>
          <a:off x="2742" y="250583"/>
          <a:ext cx="2440403" cy="9761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Подготовка предложений и сайта</a:t>
          </a:r>
        </a:p>
      </dsp:txBody>
      <dsp:txXfrm>
        <a:off x="490823" y="250583"/>
        <a:ext cx="1464242" cy="976161"/>
      </dsp:txXfrm>
    </dsp:sp>
    <dsp:sp modelId="{F7A5D00D-AD06-544D-BCA7-34171818FEF4}">
      <dsp:nvSpPr>
        <dsp:cNvPr id="0" name=""/>
        <dsp:cNvSpPr/>
      </dsp:nvSpPr>
      <dsp:spPr>
        <a:xfrm>
          <a:off x="2199104" y="250583"/>
          <a:ext cx="2440403" cy="9761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Запустить электронную систему оплаты только для Программы</a:t>
          </a:r>
        </a:p>
      </dsp:txBody>
      <dsp:txXfrm>
        <a:off x="2687185" y="250583"/>
        <a:ext cx="1464242" cy="976161"/>
      </dsp:txXfrm>
    </dsp:sp>
    <dsp:sp modelId="{652D5A30-3928-E54D-A8DB-02FCE94AC20D}">
      <dsp:nvSpPr>
        <dsp:cNvPr id="0" name=""/>
        <dsp:cNvSpPr/>
      </dsp:nvSpPr>
      <dsp:spPr>
        <a:xfrm>
          <a:off x="4395467" y="250583"/>
          <a:ext cx="2440403" cy="9761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Проверить готовность к работе</a:t>
          </a:r>
        </a:p>
      </dsp:txBody>
      <dsp:txXfrm>
        <a:off x="4883548" y="250583"/>
        <a:ext cx="1464242" cy="976161"/>
      </dsp:txXfrm>
    </dsp:sp>
    <dsp:sp modelId="{EB2803DA-0338-6A47-8817-4501059F8042}">
      <dsp:nvSpPr>
        <dsp:cNvPr id="0" name=""/>
        <dsp:cNvSpPr/>
      </dsp:nvSpPr>
      <dsp:spPr>
        <a:xfrm>
          <a:off x="6591830" y="250583"/>
          <a:ext cx="2440403" cy="9761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Подписать соглашение с НСПК</a:t>
          </a:r>
        </a:p>
      </dsp:txBody>
      <dsp:txXfrm>
        <a:off x="7079911" y="250583"/>
        <a:ext cx="1464242" cy="976161"/>
      </dsp:txXfrm>
    </dsp:sp>
    <dsp:sp modelId="{EC03DF91-69D6-8B4A-A059-5A68780C7719}">
      <dsp:nvSpPr>
        <dsp:cNvPr id="0" name=""/>
        <dsp:cNvSpPr/>
      </dsp:nvSpPr>
      <dsp:spPr>
        <a:xfrm>
          <a:off x="8788192" y="250583"/>
          <a:ext cx="2440403" cy="9761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Разместить предложения на сайте </a:t>
          </a:r>
          <a:r>
            <a:rPr lang="ru-RU" sz="1400" b="1" kern="1200" dirty="0" err="1"/>
            <a:t>мирпутешествий</a:t>
          </a:r>
          <a:endParaRPr lang="ru-RU" sz="1400" b="1" kern="1200" dirty="0"/>
        </a:p>
      </dsp:txBody>
      <dsp:txXfrm>
        <a:off x="9276273" y="250583"/>
        <a:ext cx="1464242" cy="9761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1217F-497D-41F4-97AD-EECD8EE241CB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E7D21-1FAB-48D8-AB4C-79305AAF9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50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147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283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706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222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3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627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7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defTabSz="609585"/>
            <a:fld id="{86CB4B4D-7CA3-9044-876B-883B54F867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09585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41192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140582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908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8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761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435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23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155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47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621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9CC19-1827-4050-A520-54AF5CD8E4CF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86F3B-843A-42BF-97C4-53298DC696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393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2.xml" /><Relationship Id="rId4" Type="http://schemas.openxmlformats.org/officeDocument/2006/relationships/image" Target="../media/image3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3.xml" /><Relationship Id="rId5" Type="http://schemas.openxmlformats.org/officeDocument/2006/relationships/image" Target="../media/image6.png" /><Relationship Id="rId4" Type="http://schemas.openxmlformats.org/officeDocument/2006/relationships/image" Target="../media/image5.png" 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 /><Relationship Id="rId3" Type="http://schemas.openxmlformats.org/officeDocument/2006/relationships/image" Target="../media/image4.png" /><Relationship Id="rId7" Type="http://schemas.openxmlformats.org/officeDocument/2006/relationships/diagramLayout" Target="../diagrams/layout1.xml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3.xml" /><Relationship Id="rId6" Type="http://schemas.openxmlformats.org/officeDocument/2006/relationships/diagramData" Target="../diagrams/data1.xml" /><Relationship Id="rId5" Type="http://schemas.openxmlformats.org/officeDocument/2006/relationships/image" Target="../media/image6.png" /><Relationship Id="rId10" Type="http://schemas.microsoft.com/office/2007/relationships/diagramDrawing" Target="../diagrams/drawing1.xml" /><Relationship Id="rId4" Type="http://schemas.openxmlformats.org/officeDocument/2006/relationships/image" Target="../media/image5.png" /><Relationship Id="rId9" Type="http://schemas.openxmlformats.org/officeDocument/2006/relationships/diagramColors" Target="../diagrams/colors1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3.xml" /><Relationship Id="rId5" Type="http://schemas.openxmlformats.org/officeDocument/2006/relationships/image" Target="../media/image6.png" /><Relationship Id="rId4" Type="http://schemas.openxmlformats.org/officeDocument/2006/relationships/image" Target="../media/image5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7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Как это…"/>
          <p:cNvSpPr txBox="1"/>
          <p:nvPr/>
        </p:nvSpPr>
        <p:spPr>
          <a:xfrm>
            <a:off x="1129017" y="544622"/>
            <a:ext cx="9312441" cy="4452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>
              <a:lnSpc>
                <a:spcPct val="80000"/>
              </a:lnSpc>
              <a:defRPr sz="13800" b="0">
                <a:solidFill>
                  <a:srgbClr val="FFFFFF"/>
                </a:solidFill>
                <a:latin typeface="GothamPro-Medium"/>
                <a:ea typeface="GothamPro-Medium"/>
                <a:cs typeface="GothamPro-Medium"/>
                <a:sym typeface="GothamPro-Medium"/>
              </a:defRPr>
            </a:pPr>
            <a:r>
              <a:rPr lang="ru-RU" sz="3200" dirty="0">
                <a:latin typeface="Franklin Gothic Demi" panose="020B0703020102020204" pitchFamily="34" charset="0"/>
                <a:ea typeface="Gotham Medium" charset="0"/>
                <a:cs typeface="Gotham Medium" charset="0"/>
                <a:sym typeface="GothamPro-Medium"/>
              </a:rPr>
              <a:t>Лагерный </a:t>
            </a:r>
            <a:r>
              <a:rPr lang="ru-RU" sz="3200" dirty="0" err="1">
                <a:latin typeface="Franklin Gothic Demi" panose="020B0703020102020204" pitchFamily="34" charset="0"/>
                <a:ea typeface="Gotham Medium" charset="0"/>
                <a:cs typeface="Gotham Medium" charset="0"/>
                <a:sym typeface="GothamPro-Medium"/>
              </a:rPr>
              <a:t>кешбэк</a:t>
            </a:r>
            <a:r>
              <a:rPr lang="ru-RU" sz="3200" dirty="0">
                <a:latin typeface="Franklin Gothic Demi" panose="020B0703020102020204" pitchFamily="34" charset="0"/>
                <a:ea typeface="Gotham Medium" charset="0"/>
                <a:cs typeface="Gotham Medium" charset="0"/>
                <a:sym typeface="GothamPro-Medium"/>
              </a:rPr>
              <a:t> от государства 2021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8265" y="1578483"/>
            <a:ext cx="6073973" cy="511492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367" y="5388483"/>
            <a:ext cx="2819400" cy="13049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6575" y="4950473"/>
            <a:ext cx="5303520" cy="2023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496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Как это…"/>
          <p:cNvSpPr txBox="1"/>
          <p:nvPr/>
        </p:nvSpPr>
        <p:spPr>
          <a:xfrm>
            <a:off x="533400" y="77653"/>
            <a:ext cx="11309061" cy="223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l">
              <a:lnSpc>
                <a:spcPct val="80000"/>
              </a:lnSpc>
              <a:defRPr sz="13800" b="0">
                <a:solidFill>
                  <a:srgbClr val="FFFFFF"/>
                </a:solidFill>
                <a:latin typeface="GothamPro-Medium"/>
                <a:ea typeface="GothamPro-Medium"/>
                <a:cs typeface="GothamPro-Medium"/>
                <a:sym typeface="GothamPro-Medium"/>
              </a:defRPr>
            </a:pPr>
            <a:endParaRPr lang="ru-RU" sz="1400" dirty="0">
              <a:latin typeface="Gotham Medium" charset="0"/>
              <a:ea typeface="Gotham Medium" charset="0"/>
              <a:cs typeface="Gotham Medium" charset="0"/>
            </a:endParaRPr>
          </a:p>
        </p:txBody>
      </p:sp>
      <p:sp>
        <p:nvSpPr>
          <p:cNvPr id="22" name="Как это…"/>
          <p:cNvSpPr txBox="1"/>
          <p:nvPr/>
        </p:nvSpPr>
        <p:spPr>
          <a:xfrm>
            <a:off x="510088" y="44069"/>
            <a:ext cx="11355683" cy="4206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r" fontAlgn="base">
              <a:spcAft>
                <a:spcPct val="0"/>
              </a:spcAft>
              <a:defRPr/>
            </a:pP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Программа стимулирования поездок (</a:t>
            </a:r>
            <a:r>
              <a:rPr lang="ru-RU" sz="2400" dirty="0" err="1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кэшбэк</a:t>
            </a: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) в детские лагеря </a:t>
            </a:r>
          </a:p>
        </p:txBody>
      </p:sp>
      <p:sp>
        <p:nvSpPr>
          <p:cNvPr id="18" name="Фигура"/>
          <p:cNvSpPr/>
          <p:nvPr/>
        </p:nvSpPr>
        <p:spPr>
          <a:xfrm rot="2297013">
            <a:off x="10591728" y="2144938"/>
            <a:ext cx="1209125" cy="55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61" h="21501" extrusionOk="0">
                <a:moveTo>
                  <a:pt x="119" y="1"/>
                </a:moveTo>
                <a:lnTo>
                  <a:pt x="12276" y="1"/>
                </a:lnTo>
                <a:cubicBezTo>
                  <a:pt x="15997" y="-99"/>
                  <a:pt x="19370" y="5451"/>
                  <a:pt x="20802" y="14029"/>
                </a:cubicBezTo>
                <a:cubicBezTo>
                  <a:pt x="21198" y="16402"/>
                  <a:pt x="21421" y="18932"/>
                  <a:pt x="21461" y="21501"/>
                </a:cubicBezTo>
                <a:lnTo>
                  <a:pt x="7225" y="21501"/>
                </a:lnTo>
                <a:cubicBezTo>
                  <a:pt x="4333" y="21325"/>
                  <a:pt x="1744" y="16971"/>
                  <a:pt x="591" y="10343"/>
                </a:cubicBezTo>
                <a:cubicBezTo>
                  <a:pt x="25" y="7089"/>
                  <a:pt x="-139" y="3489"/>
                  <a:pt x="119" y="1"/>
                </a:cubicBezTo>
                <a:close/>
              </a:path>
            </a:pathLst>
          </a:custGeom>
          <a:gradFill>
            <a:gsLst>
              <a:gs pos="0">
                <a:srgbClr val="04A7FB">
                  <a:alpha val="80558"/>
                </a:srgbClr>
              </a:gs>
              <a:gs pos="100000">
                <a:srgbClr val="1D61DA">
                  <a:alpha val="80558"/>
                </a:srgbClr>
              </a:gs>
            </a:gsLst>
            <a:path>
              <a:fillToRect l="8887" t="93167" r="91112" b="6832"/>
            </a:path>
          </a:gradFill>
          <a:ln w="12700">
            <a:miter lim="400000"/>
          </a:ln>
        </p:spPr>
        <p:txBody>
          <a:bodyPr lIns="0" tIns="0" rIns="0" bIns="0" anchor="ctr"/>
          <a:lstStyle/>
          <a:p>
            <a:pPr defTabSz="1828823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400">
              <a:solidFill>
                <a:srgbClr val="FFFFFF"/>
              </a:solidFill>
              <a:latin typeface="Helvetica Neue Medium"/>
              <a:sym typeface="Helvetica Neue Medium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513853" y="3695411"/>
            <a:ext cx="1678145" cy="78996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45673" flipV="1">
            <a:off x="10438880" y="5778690"/>
            <a:ext cx="1361769" cy="63399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6774"/>
            <a:ext cx="1193062" cy="45529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85496" y="1033770"/>
            <a:ext cx="2994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</a:rPr>
              <a:t>УЧАСТНИКИ</a:t>
            </a:r>
            <a:endParaRPr lang="ru-RU" sz="2400" dirty="0">
              <a:solidFill>
                <a:srgbClr val="008350"/>
              </a:solidFill>
              <a:latin typeface="Franklin Gothic Demi" panose="020B0703020102020204" pitchFamily="34" charset="0"/>
              <a:ea typeface="Gotham Medium" charset="0"/>
              <a:cs typeface="Gotham Medium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F82001B-CE3C-4C22-8F44-6A8AC3A5E283}"/>
              </a:ext>
            </a:extLst>
          </p:cNvPr>
          <p:cNvSpPr txBox="1"/>
          <p:nvPr/>
        </p:nvSpPr>
        <p:spPr>
          <a:xfrm>
            <a:off x="596531" y="1551615"/>
            <a:ext cx="7645772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организации отдыха детей и их оздоровления (лагеря);</a:t>
            </a:r>
          </a:p>
          <a:p>
            <a:pPr marL="285750" indent="-285750" defTabSz="1218987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туроператоры, зарегистрированные в Едином Федеральном реестре туроператоров (ЕФРТ), реализующие путевки в организацию отдыха детей и оздоровления;</a:t>
            </a:r>
          </a:p>
          <a:p>
            <a:pPr marL="285750" indent="-285750" defTabSz="1218987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электронные системы </a:t>
            </a:r>
            <a:r>
              <a:rPr lang="ru-RU" sz="20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агрегатоторов</a:t>
            </a: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туристических услуг предлагающие путевки в организации отдыха детей и оздоровления.</a:t>
            </a:r>
          </a:p>
          <a:p>
            <a:pPr defTabSz="1218987">
              <a:spcAft>
                <a:spcPts val="1800"/>
              </a:spcAft>
            </a:pPr>
            <a:endParaRPr lang="ru-RU" sz="2000" b="1" dirty="0">
              <a:solidFill>
                <a:prstClr val="black"/>
              </a:solidFill>
              <a:latin typeface="Franklin Gothic Medium" panose="020B0603020102020204" pitchFamily="34" charset="0"/>
            </a:endParaRPr>
          </a:p>
        </p:txBody>
      </p:sp>
      <p:cxnSp>
        <p:nvCxnSpPr>
          <p:cNvPr id="17" name="Прямая соединительная линия 16"/>
          <p:cNvCxnSpPr>
            <a:cxnSpLocks/>
          </p:cNvCxnSpPr>
          <p:nvPr/>
        </p:nvCxnSpPr>
        <p:spPr>
          <a:xfrm flipH="1">
            <a:off x="685496" y="1495435"/>
            <a:ext cx="2299450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665727A-63BB-644E-81D8-35B51208F1B1}"/>
              </a:ext>
            </a:extLst>
          </p:cNvPr>
          <p:cNvSpPr/>
          <p:nvPr/>
        </p:nvSpPr>
        <p:spPr>
          <a:xfrm>
            <a:off x="698016" y="5362565"/>
            <a:ext cx="9024730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8987">
              <a:spcAft>
                <a:spcPts val="600"/>
              </a:spcAft>
            </a:pPr>
            <a:r>
              <a:rPr lang="ru-RU" b="1" u="sng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География:</a:t>
            </a:r>
            <a:r>
              <a:rPr lang="ru-RU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Franklin Gothic Medium" panose="020B0603020102020204" pitchFamily="34" charset="0"/>
              </a:rPr>
              <a:t>все регионы</a:t>
            </a:r>
            <a:endParaRPr lang="ru-RU" b="1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  <a:p>
            <a:pPr defTabSz="1218987">
              <a:spcAft>
                <a:spcPts val="600"/>
              </a:spcAft>
            </a:pPr>
            <a:r>
              <a:rPr lang="ru-RU" b="1" u="sng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Структура предложения: </a:t>
            </a:r>
            <a:r>
              <a:rPr lang="ru-RU" b="1" dirty="0">
                <a:solidFill>
                  <a:srgbClr val="0070C0"/>
                </a:solidFill>
                <a:latin typeface="Franklin Gothic Medium" panose="020B0603020102020204" pitchFamily="34" charset="0"/>
              </a:rPr>
              <a:t>предложения в сегменте летнего отдыха и оздоровления в стационарных детских учреждениях</a:t>
            </a:r>
          </a:p>
        </p:txBody>
      </p:sp>
    </p:spTree>
    <p:extLst>
      <p:ext uri="{BB962C8B-B14F-4D97-AF65-F5344CB8AC3E}">
        <p14:creationId xmlns:p14="http://schemas.microsoft.com/office/powerpoint/2010/main" val="287113175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Как это…"/>
          <p:cNvSpPr txBox="1"/>
          <p:nvPr/>
        </p:nvSpPr>
        <p:spPr>
          <a:xfrm>
            <a:off x="533400" y="77653"/>
            <a:ext cx="11309061" cy="223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l">
              <a:lnSpc>
                <a:spcPct val="80000"/>
              </a:lnSpc>
              <a:defRPr sz="13800" b="0">
                <a:solidFill>
                  <a:srgbClr val="FFFFFF"/>
                </a:solidFill>
                <a:latin typeface="GothamPro-Medium"/>
                <a:ea typeface="GothamPro-Medium"/>
                <a:cs typeface="GothamPro-Medium"/>
                <a:sym typeface="GothamPro-Medium"/>
              </a:defRPr>
            </a:pPr>
            <a:endParaRPr lang="ru-RU" sz="1400" dirty="0">
              <a:latin typeface="Gotham Medium" charset="0"/>
              <a:ea typeface="Gotham Medium" charset="0"/>
              <a:cs typeface="Gotham Medium" charset="0"/>
            </a:endParaRPr>
          </a:p>
        </p:txBody>
      </p:sp>
      <p:sp>
        <p:nvSpPr>
          <p:cNvPr id="22" name="Как это…"/>
          <p:cNvSpPr txBox="1"/>
          <p:nvPr/>
        </p:nvSpPr>
        <p:spPr>
          <a:xfrm>
            <a:off x="510088" y="44069"/>
            <a:ext cx="11355683" cy="4206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r" fontAlgn="base">
              <a:spcAft>
                <a:spcPct val="0"/>
              </a:spcAft>
              <a:defRPr/>
            </a:pP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Программа стимулирования поездок (</a:t>
            </a:r>
            <a:r>
              <a:rPr lang="ru-RU" sz="2400" dirty="0" err="1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кэшбэк</a:t>
            </a: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) в детские лагеря </a:t>
            </a:r>
          </a:p>
        </p:txBody>
      </p:sp>
      <p:sp>
        <p:nvSpPr>
          <p:cNvPr id="18" name="Фигура"/>
          <p:cNvSpPr/>
          <p:nvPr/>
        </p:nvSpPr>
        <p:spPr>
          <a:xfrm rot="2297013">
            <a:off x="10941264" y="783097"/>
            <a:ext cx="1209125" cy="55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61" h="21501" extrusionOk="0">
                <a:moveTo>
                  <a:pt x="119" y="1"/>
                </a:moveTo>
                <a:lnTo>
                  <a:pt x="12276" y="1"/>
                </a:lnTo>
                <a:cubicBezTo>
                  <a:pt x="15997" y="-99"/>
                  <a:pt x="19370" y="5451"/>
                  <a:pt x="20802" y="14029"/>
                </a:cubicBezTo>
                <a:cubicBezTo>
                  <a:pt x="21198" y="16402"/>
                  <a:pt x="21421" y="18932"/>
                  <a:pt x="21461" y="21501"/>
                </a:cubicBezTo>
                <a:lnTo>
                  <a:pt x="7225" y="21501"/>
                </a:lnTo>
                <a:cubicBezTo>
                  <a:pt x="4333" y="21325"/>
                  <a:pt x="1744" y="16971"/>
                  <a:pt x="591" y="10343"/>
                </a:cubicBezTo>
                <a:cubicBezTo>
                  <a:pt x="25" y="7089"/>
                  <a:pt x="-139" y="3489"/>
                  <a:pt x="119" y="1"/>
                </a:cubicBezTo>
                <a:close/>
              </a:path>
            </a:pathLst>
          </a:custGeom>
          <a:gradFill>
            <a:gsLst>
              <a:gs pos="0">
                <a:srgbClr val="04A7FB">
                  <a:alpha val="80558"/>
                </a:srgbClr>
              </a:gs>
              <a:gs pos="100000">
                <a:srgbClr val="1D61DA">
                  <a:alpha val="80558"/>
                </a:srgbClr>
              </a:gs>
            </a:gsLst>
            <a:path>
              <a:fillToRect l="8887" t="93167" r="91112" b="6832"/>
            </a:path>
          </a:gradFill>
          <a:ln w="12700">
            <a:miter lim="400000"/>
          </a:ln>
        </p:spPr>
        <p:txBody>
          <a:bodyPr lIns="0" tIns="0" rIns="0" bIns="0" anchor="ctr"/>
          <a:lstStyle/>
          <a:p>
            <a:pPr defTabSz="1828823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400">
              <a:solidFill>
                <a:srgbClr val="FFFFFF"/>
              </a:solidFill>
              <a:latin typeface="Helvetica Neue Medium"/>
              <a:sym typeface="Helvetica Neue Medium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022445" y="5795017"/>
            <a:ext cx="1678145" cy="78996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45673" flipV="1">
            <a:off x="10438880" y="5778690"/>
            <a:ext cx="1361769" cy="63399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6774"/>
            <a:ext cx="1193062" cy="45529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85495" y="1033770"/>
            <a:ext cx="80874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</a:rPr>
              <a:t>ШАГИ П</a:t>
            </a: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ОДКЛЮЧЕНИЯ </a:t>
            </a: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</a:rPr>
              <a:t>УЧАСТНИКОВ К ПРОГРАММЕ</a:t>
            </a:r>
            <a:endParaRPr lang="ru-RU" sz="2400" dirty="0">
              <a:solidFill>
                <a:srgbClr val="008350"/>
              </a:solidFill>
              <a:latin typeface="Franklin Gothic Demi" panose="020B0703020102020204" pitchFamily="34" charset="0"/>
              <a:ea typeface="Gotham Medium" charset="0"/>
              <a:cs typeface="Gotham Medium" charset="0"/>
            </a:endParaRPr>
          </a:p>
        </p:txBody>
      </p:sp>
      <p:cxnSp>
        <p:nvCxnSpPr>
          <p:cNvPr id="17" name="Прямая соединительная линия 16"/>
          <p:cNvCxnSpPr>
            <a:cxnSpLocks/>
          </p:cNvCxnSpPr>
          <p:nvPr/>
        </p:nvCxnSpPr>
        <p:spPr>
          <a:xfrm flipH="1">
            <a:off x="685496" y="1495435"/>
            <a:ext cx="2299450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37CB8D7-AFE3-E944-BC4F-21DA29F87426}"/>
              </a:ext>
            </a:extLst>
          </p:cNvPr>
          <p:cNvSpPr txBox="1"/>
          <p:nvPr/>
        </p:nvSpPr>
        <p:spPr>
          <a:xfrm>
            <a:off x="413014" y="2902522"/>
            <a:ext cx="229945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разработать отдельную посадочную страницу на сайте лагеря, на которой будет осуществляться продажа предложений Программы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разместить предложения на отдых и оздоровление детей в лагерях в 2021 году на этой странице, по продолжительности – кратно смене</a:t>
            </a:r>
            <a:endParaRPr lang="ru-RU" sz="1100" dirty="0">
              <a:solidFill>
                <a:prstClr val="black"/>
              </a:solidFill>
              <a:latin typeface="PT Sans" panose="020B0503020203020204" pitchFamily="34" charset="-52"/>
            </a:endParaRPr>
          </a:p>
        </p:txBody>
      </p:sp>
      <p:graphicFrame>
        <p:nvGraphicFramePr>
          <p:cNvPr id="13" name="Схема 12">
            <a:extLst>
              <a:ext uri="{FF2B5EF4-FFF2-40B4-BE49-F238E27FC236}">
                <a16:creationId xmlns:a16="http://schemas.microsoft.com/office/drawing/2014/main" id="{DF6DCCB6-9B0F-A24B-A0EE-E2EAC7D998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8583233"/>
              </p:ext>
            </p:extLst>
          </p:nvPr>
        </p:nvGraphicFramePr>
        <p:xfrm>
          <a:off x="510088" y="1362788"/>
          <a:ext cx="11231338" cy="147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BA023A62-C75E-3148-B916-F73A5EF8E588}"/>
              </a:ext>
            </a:extLst>
          </p:cNvPr>
          <p:cNvSpPr txBox="1"/>
          <p:nvPr/>
        </p:nvSpPr>
        <p:spPr>
          <a:xfrm>
            <a:off x="2724257" y="2871869"/>
            <a:ext cx="2299450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подключить интернет </a:t>
            </a:r>
            <a:r>
              <a:rPr lang="ru-RU" sz="14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эквайринг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к сайту лагеря (установить отдельный электронный терминал)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получить в банке партнере новый </a:t>
            </a:r>
            <a:r>
              <a:rPr lang="en-US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TID 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и </a:t>
            </a:r>
            <a:r>
              <a:rPr lang="en-US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MID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и использовать его только для Программы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227E3E6-6047-C94F-B589-4BDBD51498F1}"/>
              </a:ext>
            </a:extLst>
          </p:cNvPr>
          <p:cNvSpPr txBox="1"/>
          <p:nvPr/>
        </p:nvSpPr>
        <p:spPr>
          <a:xfrm>
            <a:off x="4914839" y="2840114"/>
            <a:ext cx="2299450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Проверить наличие актуальной или получить новую электронную подпись (ЭЦП) – понадобиться для подписания соглашения с АО «НСПК» (МИР)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провести тестовый платеж (транзакцию) в утвержденный период для проверки настроек системы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210AE6C-CCBB-BF48-8BCC-68B036E81F9A}"/>
              </a:ext>
            </a:extLst>
          </p:cNvPr>
          <p:cNvSpPr txBox="1"/>
          <p:nvPr/>
        </p:nvSpPr>
        <p:spPr>
          <a:xfrm>
            <a:off x="7166578" y="2840114"/>
            <a:ext cx="2299450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зарегистрироваться и с помощью ЭЦП подписать соглашение о сотрудничестве с АО «НСПК» (МИР) с утверждённые сроки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подтвердить тестовый платеж в АО «НСПК» (МИР)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FDA6914-70EC-C745-A69F-E4730EF415BC}"/>
              </a:ext>
            </a:extLst>
          </p:cNvPr>
          <p:cNvSpPr txBox="1"/>
          <p:nvPr/>
        </p:nvSpPr>
        <p:spPr>
          <a:xfrm>
            <a:off x="9466028" y="2840113"/>
            <a:ext cx="2299450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зарегистрироваться на сайте </a:t>
            </a:r>
            <a:r>
              <a:rPr lang="ru-RU" sz="14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мирпутешествий.рф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в установленные сроки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Разместить предложения на платформе </a:t>
            </a:r>
            <a:r>
              <a:rPr lang="ru-RU" sz="14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мирпутешествий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и пройти </a:t>
            </a:r>
            <a:r>
              <a:rPr lang="ru-RU" sz="14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валидацию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предложений.</a:t>
            </a:r>
          </a:p>
        </p:txBody>
      </p:sp>
      <p:sp>
        <p:nvSpPr>
          <p:cNvPr id="4" name="Открывающая квадратная скобка 3">
            <a:extLst>
              <a:ext uri="{FF2B5EF4-FFF2-40B4-BE49-F238E27FC236}">
                <a16:creationId xmlns:a16="http://schemas.microsoft.com/office/drawing/2014/main" id="{FE020CD5-343F-A845-A3B5-0FE83FD33CF7}"/>
              </a:ext>
            </a:extLst>
          </p:cNvPr>
          <p:cNvSpPr/>
          <p:nvPr/>
        </p:nvSpPr>
        <p:spPr>
          <a:xfrm rot="16200000">
            <a:off x="3863652" y="2904387"/>
            <a:ext cx="192558" cy="6508719"/>
          </a:xfrm>
          <a:prstGeom prst="leftBracket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0B510D1-5AB8-C840-BE26-A391E203A089}"/>
              </a:ext>
            </a:extLst>
          </p:cNvPr>
          <p:cNvSpPr/>
          <p:nvPr/>
        </p:nvSpPr>
        <p:spPr>
          <a:xfrm>
            <a:off x="576677" y="6292322"/>
            <a:ext cx="713637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Ростуризм 23.04 отправил информацию всем потенциальным партнерам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81001353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Как это…"/>
          <p:cNvSpPr txBox="1"/>
          <p:nvPr/>
        </p:nvSpPr>
        <p:spPr>
          <a:xfrm>
            <a:off x="533400" y="77653"/>
            <a:ext cx="11309061" cy="223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l">
              <a:lnSpc>
                <a:spcPct val="80000"/>
              </a:lnSpc>
              <a:defRPr sz="13800" b="0">
                <a:solidFill>
                  <a:srgbClr val="FFFFFF"/>
                </a:solidFill>
                <a:latin typeface="GothamPro-Medium"/>
                <a:ea typeface="GothamPro-Medium"/>
                <a:cs typeface="GothamPro-Medium"/>
                <a:sym typeface="GothamPro-Medium"/>
              </a:defRPr>
            </a:pPr>
            <a:endParaRPr lang="ru-RU" sz="1400" dirty="0">
              <a:latin typeface="Gotham Medium" charset="0"/>
              <a:ea typeface="Gotham Medium" charset="0"/>
              <a:cs typeface="Gotham Medium" charset="0"/>
            </a:endParaRPr>
          </a:p>
        </p:txBody>
      </p:sp>
      <p:sp>
        <p:nvSpPr>
          <p:cNvPr id="22" name="Как это…"/>
          <p:cNvSpPr txBox="1"/>
          <p:nvPr/>
        </p:nvSpPr>
        <p:spPr>
          <a:xfrm>
            <a:off x="510088" y="44069"/>
            <a:ext cx="11355683" cy="4206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r" fontAlgn="base">
              <a:spcAft>
                <a:spcPct val="0"/>
              </a:spcAft>
              <a:defRPr/>
            </a:pP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Программа стимулирования поездок (</a:t>
            </a:r>
            <a:r>
              <a:rPr lang="ru-RU" sz="2400" dirty="0" err="1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кэшбэк</a:t>
            </a: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) в детские лагеря </a:t>
            </a:r>
          </a:p>
        </p:txBody>
      </p:sp>
      <p:sp>
        <p:nvSpPr>
          <p:cNvPr id="18" name="Фигура"/>
          <p:cNvSpPr/>
          <p:nvPr/>
        </p:nvSpPr>
        <p:spPr>
          <a:xfrm rot="2297013">
            <a:off x="10591728" y="2144938"/>
            <a:ext cx="1209125" cy="55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61" h="21501" extrusionOk="0">
                <a:moveTo>
                  <a:pt x="119" y="1"/>
                </a:moveTo>
                <a:lnTo>
                  <a:pt x="12276" y="1"/>
                </a:lnTo>
                <a:cubicBezTo>
                  <a:pt x="15997" y="-99"/>
                  <a:pt x="19370" y="5451"/>
                  <a:pt x="20802" y="14029"/>
                </a:cubicBezTo>
                <a:cubicBezTo>
                  <a:pt x="21198" y="16402"/>
                  <a:pt x="21421" y="18932"/>
                  <a:pt x="21461" y="21501"/>
                </a:cubicBezTo>
                <a:lnTo>
                  <a:pt x="7225" y="21501"/>
                </a:lnTo>
                <a:cubicBezTo>
                  <a:pt x="4333" y="21325"/>
                  <a:pt x="1744" y="16971"/>
                  <a:pt x="591" y="10343"/>
                </a:cubicBezTo>
                <a:cubicBezTo>
                  <a:pt x="25" y="7089"/>
                  <a:pt x="-139" y="3489"/>
                  <a:pt x="119" y="1"/>
                </a:cubicBezTo>
                <a:close/>
              </a:path>
            </a:pathLst>
          </a:custGeom>
          <a:gradFill>
            <a:gsLst>
              <a:gs pos="0">
                <a:srgbClr val="04A7FB">
                  <a:alpha val="80558"/>
                </a:srgbClr>
              </a:gs>
              <a:gs pos="100000">
                <a:srgbClr val="1D61DA">
                  <a:alpha val="80558"/>
                </a:srgbClr>
              </a:gs>
            </a:gsLst>
            <a:path>
              <a:fillToRect l="8887" t="93167" r="91112" b="6832"/>
            </a:path>
          </a:gradFill>
          <a:ln w="12700">
            <a:miter lim="400000"/>
          </a:ln>
        </p:spPr>
        <p:txBody>
          <a:bodyPr lIns="0" tIns="0" rIns="0" bIns="0" anchor="ctr"/>
          <a:lstStyle/>
          <a:p>
            <a:pPr defTabSz="1828823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400">
              <a:solidFill>
                <a:srgbClr val="FFFFFF"/>
              </a:solidFill>
              <a:latin typeface="Helvetica Neue Medium"/>
              <a:sym typeface="Helvetica Neue Medium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513853" y="3695411"/>
            <a:ext cx="1678145" cy="78996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45673" flipV="1">
            <a:off x="10438880" y="5778690"/>
            <a:ext cx="1361769" cy="63399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6774"/>
            <a:ext cx="1193062" cy="45529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85496" y="1033770"/>
            <a:ext cx="10274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</a:rPr>
              <a:t>РОДИТЕЛИ / ПРЕДСТАВИТЕЛИ ПРИОБРЕТАЮЩИЕ ПУТЕВКИ</a:t>
            </a:r>
            <a:endParaRPr lang="ru-RU" sz="2400" dirty="0">
              <a:solidFill>
                <a:srgbClr val="008350"/>
              </a:solidFill>
              <a:latin typeface="Franklin Gothic Demi" panose="020B0703020102020204" pitchFamily="34" charset="0"/>
              <a:ea typeface="Gotham Medium" charset="0"/>
              <a:cs typeface="Gotham Medium" charset="0"/>
            </a:endParaRPr>
          </a:p>
        </p:txBody>
      </p:sp>
      <p:cxnSp>
        <p:nvCxnSpPr>
          <p:cNvPr id="17" name="Прямая соединительная линия 16"/>
          <p:cNvCxnSpPr>
            <a:cxnSpLocks/>
          </p:cNvCxnSpPr>
          <p:nvPr/>
        </p:nvCxnSpPr>
        <p:spPr>
          <a:xfrm flipH="1">
            <a:off x="685496" y="1495435"/>
            <a:ext cx="2299450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5C623A1-DE28-4E45-B967-5E025B51DB7D}"/>
              </a:ext>
            </a:extLst>
          </p:cNvPr>
          <p:cNvSpPr txBox="1"/>
          <p:nvPr/>
        </p:nvSpPr>
        <p:spPr>
          <a:xfrm>
            <a:off x="685496" y="1264602"/>
            <a:ext cx="8617324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000" b="1" dirty="0">
              <a:solidFill>
                <a:prstClr val="black"/>
              </a:solidFill>
              <a:latin typeface="Franklin Gothic Medium" panose="020B0603020102020204" pitchFamily="34" charset="0"/>
            </a:endParaRP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Сроки покупки: с конца начала старта продаж до конца октября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Период отдыха и оздоровления: с момента покупки до 31.12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Размер возврата - 50% от размера стоимости путевки оплаченного по карте платежной системе «Мир»</a:t>
            </a:r>
          </a:p>
          <a:p>
            <a:pPr defTabSz="1218987">
              <a:spcAft>
                <a:spcPts val="600"/>
              </a:spcAft>
            </a:pP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Franklin Gothic Medium" panose="020B0603020102020204" pitchFamily="34" charset="0"/>
              </a:rPr>
              <a:t>Условия приобретения путевки с </a:t>
            </a:r>
            <a:r>
              <a:rPr lang="ru-RU" sz="2000" b="1" dirty="0" err="1">
                <a:solidFill>
                  <a:schemeClr val="accent5">
                    <a:lumMod val="75000"/>
                  </a:schemeClr>
                </a:solidFill>
                <a:latin typeface="Franklin Gothic Medium" panose="020B0603020102020204" pitchFamily="34" charset="0"/>
              </a:rPr>
              <a:t>кэшбэк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Franklin Gothic Medium" panose="020B0603020102020204" pitchFamily="34" charset="0"/>
              </a:rPr>
              <a:t>: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зарегистрировать свою банковскую карту платежной системы «Мир» в программе лояльности «Мир» на сайте</a:t>
            </a:r>
            <a:r>
              <a:rPr lang="en-US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privetmir.ru</a:t>
            </a: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;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оплатить путевку зарегистрированной картой «Мир» на странице акции на сайте детского учреждения или туроператора / </a:t>
            </a:r>
            <a:r>
              <a:rPr lang="ru-RU" sz="20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агрегатора</a:t>
            </a: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реализующего путевки в детские учреждения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оплатить поездку период действия Программы только безналичным платежом по карте «Мир» и только на сайтах партнеров Программы</a:t>
            </a:r>
          </a:p>
          <a:p>
            <a:pPr defTabSz="1218987">
              <a:spcAft>
                <a:spcPts val="600"/>
              </a:spcAft>
            </a:pPr>
            <a:endParaRPr lang="ru-RU" sz="1600" b="1" dirty="0">
              <a:solidFill>
                <a:srgbClr val="0070C0"/>
              </a:solidFill>
              <a:latin typeface="Franklin Gothic Medium" panose="020B0603020102020204" pitchFamily="34" charset="0"/>
            </a:endParaRP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1600" b="1" dirty="0">
              <a:solidFill>
                <a:prstClr val="black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72307E2-1F0B-C445-9E72-9AAB6DEB62F1}"/>
              </a:ext>
            </a:extLst>
          </p:cNvPr>
          <p:cNvSpPr/>
          <p:nvPr/>
        </p:nvSpPr>
        <p:spPr>
          <a:xfrm>
            <a:off x="782469" y="6173637"/>
            <a:ext cx="97313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8987">
              <a:spcAft>
                <a:spcPts val="600"/>
              </a:spcAft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Franklin Gothic Medium" panose="020B0603020102020204" pitchFamily="34" charset="0"/>
              </a:rPr>
              <a:t>Важно</a:t>
            </a:r>
            <a:r>
              <a:rPr lang="ru-RU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: проживание, питание,  транспортные услуги должны предоставляться с соблюдением всех требований российского законодательства, </a:t>
            </a:r>
            <a:r>
              <a:rPr lang="ru-RU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Роспотребнадзора</a:t>
            </a:r>
            <a:r>
              <a:rPr lang="ru-RU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, </a:t>
            </a:r>
            <a:r>
              <a:rPr lang="ru-RU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СанПин</a:t>
            </a:r>
            <a:r>
              <a:rPr lang="ru-RU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0991860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12933</TotalTime>
  <Words>408</Words>
  <Application>Microsoft Office PowerPoint</Application>
  <PresentationFormat>Широкоэкранный</PresentationFormat>
  <Paragraphs>37</Paragraphs>
  <Slides>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Галина Александровна Лызлова</cp:lastModifiedBy>
  <cp:revision>78</cp:revision>
  <cp:lastPrinted>2021-04-13T10:39:48Z</cp:lastPrinted>
  <dcterms:created xsi:type="dcterms:W3CDTF">2020-09-09T13:39:35Z</dcterms:created>
  <dcterms:modified xsi:type="dcterms:W3CDTF">2021-04-29T08:54:18Z</dcterms:modified>
</cp:coreProperties>
</file>