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3" r:id="rId1"/>
  </p:sldMasterIdLst>
  <p:sldIdLst>
    <p:sldId id="256" r:id="rId2"/>
    <p:sldId id="257" r:id="rId3"/>
    <p:sldId id="260" r:id="rId4"/>
    <p:sldId id="258" r:id="rId5"/>
    <p:sldId id="264" r:id="rId6"/>
    <p:sldId id="278" r:id="rId7"/>
    <p:sldId id="276" r:id="rId8"/>
    <p:sldId id="268" r:id="rId9"/>
    <p:sldId id="274" r:id="rId10"/>
    <p:sldId id="265" r:id="rId11"/>
    <p:sldId id="266" r:id="rId12"/>
    <p:sldId id="269" r:id="rId13"/>
    <p:sldId id="272" r:id="rId14"/>
    <p:sldId id="271" r:id="rId15"/>
    <p:sldId id="270" r:id="rId16"/>
    <p:sldId id="267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281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4959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932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2984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320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95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4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2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6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59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8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0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89" y="5089695"/>
            <a:ext cx="2607178" cy="186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192" y="931654"/>
            <a:ext cx="10236529" cy="26552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b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 педагога с подростками и подростковой формальной и неформальной группой в условиях организации отдыха и оздоровления»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8610" y="4380564"/>
            <a:ext cx="8915399" cy="112628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Тимощенко А.П.,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директора ГАУ «Метеор»</a:t>
            </a:r>
          </a:p>
          <a:p>
            <a:pPr algn="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Слабышева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 заместитель директора по методической работе </a:t>
            </a:r>
          </a:p>
          <a:p>
            <a:pPr algn="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«МЕТЕОР», кандидат педагогических наук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8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родителям/ педагогам/вожатым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743" y="2133600"/>
            <a:ext cx="10020869" cy="37776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паниковать и не бояться;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запрещать;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игнорировать;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оскорблять кумиров подростка;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обвинять во всех смертных грехах;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преуменьшать важности подросткового увлечения;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собирать информацию;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обсуждайте все свои опасения и сомнения с подростком;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быть внимательным и чутким;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использовать увлечение подростка ему во благо;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выбрать вместе с подростком атрибутику с символикой;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о том, чем сами увлекались в молодости;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«Всё проходит, и это пройдёт»;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 где «пробел» в отношениях. </a:t>
            </a:r>
          </a:p>
          <a:p>
            <a:pPr algn="just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0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о воспитании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5940" y="1725283"/>
            <a:ext cx="10348672" cy="418593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ставьте на подростке «крест», ведь его обостренное самолюбие и социальная позиция — это результат «трудного возраста».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юбите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подростка и принимайте его таким, как он есть — со всеми его достоинствами и недостатками.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пирайтесь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лучшее в подростке, верьте в его возможности.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тремитесь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понять подростка, заглянуть в его мысли и чувства, ставьте себя на его место.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оздайте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успеха ребенка-подростка, дайте ему возможность почувствовать себя сильным, умелым, удачливым.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сравнивайте подростка с другими детьми. Помните, что каждый ребенок уникален и неповторим.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унижайте и не оскорбляйте подростка (особенно в присутствии сверстников).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удьте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самокритичными, принципиальными, старайтесь настолько укрепить доверие подростка, чтобы он делился с Вами своими возможными неприятностями и переживаниями</a:t>
            </a:r>
          </a:p>
        </p:txBody>
      </p:sp>
    </p:spTree>
    <p:extLst>
      <p:ext uri="{BB962C8B-B14F-4D97-AF65-F5344CB8AC3E}">
        <p14:creationId xmlns:p14="http://schemas.microsoft.com/office/powerpoint/2010/main" val="2537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019" y="624110"/>
            <a:ext cx="9865593" cy="8768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профилактического воздействия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468" y="2133600"/>
            <a:ext cx="10176144" cy="3777622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Просветительская работа, в отношении религиозных культур.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 с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подростками о круге их общения, времяпрепровождении, о 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чувствах, настроении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тревогах. Обсуждение сложившейся в мире острой политической, социально-экономической ситуации. Рассмотрение особенностей протекания межэтнических и межрелигиозных конфликтов и отношений. </a:t>
            </a:r>
          </a:p>
        </p:txBody>
      </p:sp>
    </p:spTree>
    <p:extLst>
      <p:ext uri="{BB962C8B-B14F-4D97-AF65-F5344CB8AC3E}">
        <p14:creationId xmlns:p14="http://schemas.microsoft.com/office/powerpoint/2010/main" val="26688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3358" y="2133600"/>
            <a:ext cx="10081254" cy="377762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консультирование предполагает: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оказание помощи и создание условий для развития личности;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развитие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целеполаганию, самостоятельности, отстаиванию своей позиции;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формирование установок, направленных на позитивное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восприятие окружающего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мира, этнического и конфессионального многообразия.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Групповое консультирование включает в себя: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информирование всех участников образовательной деятельности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возрастных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особенностях подросткового возраста, с целью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адаптивной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среды, позволяющей обеспечить полноценную интеграцию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личностную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самореализацию в образовательной организации;</a:t>
            </a:r>
          </a:p>
          <a:p>
            <a:pPr marL="0" indent="0" algn="just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проведение мероприятий, направленных 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патриотического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антиэкстремистского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антитеррористического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сознания обучающихся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3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Коррекционная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b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(индивидуальная и групповая)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743" y="2133600"/>
            <a:ext cx="10020869" cy="3777622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организация работы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прежде всего, с обучающимися группы «колеблющиеся»,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имеющих проблемы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поведении и личностном развитии (выявленные в процессе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диагностики) </a:t>
            </a:r>
          </a:p>
        </p:txBody>
      </p:sp>
    </p:spTree>
    <p:extLst>
      <p:ext uri="{BB962C8B-B14F-4D97-AF65-F5344CB8AC3E}">
        <p14:creationId xmlns:p14="http://schemas.microsoft.com/office/powerpoint/2010/main" val="41505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32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тренинговых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072" y="2133600"/>
            <a:ext cx="10305540" cy="377762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самосознания;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когнитивный тренинг;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атрибуции;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поведенческий тренинг;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ситуативный тренинг;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резистентности (сопротивляемости социальному влиянию);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ассертивности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толерантности.</a:t>
            </a:r>
          </a:p>
          <a:p>
            <a:pPr marL="0" indent="0"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01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1049" y="2133600"/>
            <a:ext cx="10443563" cy="3777622"/>
          </a:xfrm>
        </p:spPr>
        <p:txBody>
          <a:bodyPr numCol="2">
            <a:norm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«Картофель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и против»;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«Картофель»</a:t>
            </a:r>
          </a:p>
          <a:p>
            <a:pPr marL="0" indent="0" algn="just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проявлять толерантность»;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чем мы похожи»;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«Белая ворона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это ты, ты- это я»;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«Учимся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ценить индивидуальность»;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и мой мир вокруг меня!»;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«Аплодисменты»;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«Список проблем»;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«Ценности».</a:t>
            </a: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3192" y="931654"/>
            <a:ext cx="10236529" cy="26552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</a:t>
            </a: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сессия </a:t>
            </a:r>
            <a:b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«Работа педагога с подростками и подростковой формальной и неформальной группой в условиях организации отдыха и оздоровления»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8610" y="4380564"/>
            <a:ext cx="8915399" cy="1126283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1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Тимощенко А.П.,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директора ГАУ «Метеор»</a:t>
            </a:r>
          </a:p>
          <a:p>
            <a:pPr algn="r">
              <a:lnSpc>
                <a:spcPct val="110000"/>
              </a:lnSpc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Слабышева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А.В., заместитель директора по методической работе </a:t>
            </a:r>
          </a:p>
          <a:p>
            <a:pPr algn="r">
              <a:lnSpc>
                <a:spcPct val="11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 «МЕТЕОР», кандидат педагогических наук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Подросток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8936" y="2617788"/>
            <a:ext cx="3968151" cy="2687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393" y="2617789"/>
            <a:ext cx="4882550" cy="268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Подростковый возраст </a:t>
            </a:r>
            <a:r>
              <a:rPr lang="ru-RU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4513" y="2133600"/>
            <a:ext cx="9900099" cy="3777622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интенсивного формирования нравственных понятий, представлений, убеждений, принципов. В это время резко возрастает ценность для подростка коллектива сверстников, развивается устойчивая потребность в общении с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ними;</a:t>
            </a:r>
          </a:p>
          <a:p>
            <a:pPr algn="just">
              <a:lnSpc>
                <a:spcPct val="200000"/>
              </a:lnSpc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 взросления человека, его социальной адаптации.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9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развития </a:t>
            </a:r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192" y="2133600"/>
            <a:ext cx="10331420" cy="3777622"/>
          </a:xfrm>
        </p:spPr>
        <p:txBody>
          <a:bodyPr/>
          <a:lstStyle/>
          <a:p>
            <a:pPr marL="0" indent="0" algn="just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2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Возникают трудности и отношениях со взрослыми: негативизм, упрямство, уход из школы, т.к. главное для подростка происходит теперь вне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2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Детские компании (поиски друга, поиски того, кто может тебя понять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20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Подросток начинает вести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7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513" y="715993"/>
            <a:ext cx="9307902" cy="519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143" y="624110"/>
            <a:ext cx="8100204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причины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неформальных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молодежных объединений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и его основных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кризис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семьи и семейного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коммерциализация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массовой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0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5615" y="624110"/>
            <a:ext cx="8816195" cy="52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219" y="624110"/>
            <a:ext cx="9408393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endParaRPr lang="ru-RU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3577" y="2133600"/>
            <a:ext cx="10271035" cy="3777622"/>
          </a:xfrm>
        </p:spPr>
        <p:txBody>
          <a:bodyPr numCol="2">
            <a:normAutofit fontScale="40000" lnSpcReduction="20000"/>
          </a:bodyPr>
          <a:lstStyle/>
          <a:p>
            <a:pPr>
              <a:lnSpc>
                <a:spcPct val="150000"/>
              </a:lnSpc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готы;</a:t>
            </a:r>
          </a:p>
          <a:p>
            <a:pPr>
              <a:lnSpc>
                <a:spcPct val="150000"/>
              </a:lnSpc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ролевики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толкинисты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реконструкторы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отаку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косплееры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хипстеры;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геймеры,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нёрды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гики;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инсайд;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-kids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альтушки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анильки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корейская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(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халлю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1096</TotalTime>
  <Words>711</Words>
  <Application>Microsoft Office PowerPoint</Application>
  <PresentationFormat>Широкоэкранный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Легкий дым</vt:lpstr>
      <vt:lpstr>Образовательная сессия  «Работа педагога с подростками и подростковой формальной и неформальной группой в условиях организации отдыха и оздоровления»</vt:lpstr>
      <vt:lpstr>Подросток</vt:lpstr>
      <vt:lpstr>Подростковый возраст —</vt:lpstr>
      <vt:lpstr>Особенности развития подростка </vt:lpstr>
      <vt:lpstr>Презентация PowerPoint</vt:lpstr>
      <vt:lpstr>Презентация PowerPoint</vt:lpstr>
      <vt:lpstr>Социальные причины возникновения неформальных молодежных объединений </vt:lpstr>
      <vt:lpstr>Презентация PowerPoint</vt:lpstr>
      <vt:lpstr>Направления</vt:lpstr>
      <vt:lpstr>Рекомендации родителям/ педагогам/вожатым </vt:lpstr>
      <vt:lpstr>Памятка о воспитании подростков </vt:lpstr>
      <vt:lpstr>Этапы профилактического воздействия</vt:lpstr>
      <vt:lpstr>2. Консультирование </vt:lpstr>
      <vt:lpstr>3. Коррекционная работа  (индивидуальная и групповая) </vt:lpstr>
      <vt:lpstr> Проведение тренинговых занятий </vt:lpstr>
      <vt:lpstr>Упражнения</vt:lpstr>
      <vt:lpstr>Образовательная сессия  «Работа педагога с подростками и подростковой формальной и неформальной группой в условиях организации отдыха и оздоровления»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сессия «Инклюзивный отдых: Мир  без барьеров для каждого  ребенка»</dc:title>
  <dc:creator>Meteor_Chel</dc:creator>
  <cp:lastModifiedBy>лайк Лайковичь</cp:lastModifiedBy>
  <cp:revision>196</cp:revision>
  <dcterms:created xsi:type="dcterms:W3CDTF">2025-02-06T08:41:53Z</dcterms:created>
  <dcterms:modified xsi:type="dcterms:W3CDTF">2025-03-18T05:37:07Z</dcterms:modified>
</cp:coreProperties>
</file>