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sldIdLst>
    <p:sldId id="256" r:id="rId2"/>
    <p:sldId id="257" r:id="rId3"/>
    <p:sldId id="258" r:id="rId4"/>
    <p:sldId id="260" r:id="rId5"/>
    <p:sldId id="271" r:id="rId6"/>
    <p:sldId id="272" r:id="rId7"/>
    <p:sldId id="314" r:id="rId8"/>
    <p:sldId id="315" r:id="rId9"/>
    <p:sldId id="278" r:id="rId10"/>
    <p:sldId id="313" r:id="rId11"/>
    <p:sldId id="292" r:id="rId12"/>
    <p:sldId id="276" r:id="rId13"/>
    <p:sldId id="275" r:id="rId14"/>
    <p:sldId id="286" r:id="rId15"/>
    <p:sldId id="305" r:id="rId16"/>
    <p:sldId id="306" r:id="rId17"/>
    <p:sldId id="300" r:id="rId18"/>
    <p:sldId id="291" r:id="rId19"/>
    <p:sldId id="316" r:id="rId20"/>
    <p:sldId id="288" r:id="rId21"/>
    <p:sldId id="289" r:id="rId22"/>
    <p:sldId id="290" r:id="rId23"/>
    <p:sldId id="293" r:id="rId24"/>
    <p:sldId id="301" r:id="rId25"/>
    <p:sldId id="302" r:id="rId26"/>
    <p:sldId id="312" r:id="rId27"/>
    <p:sldId id="309" r:id="rId28"/>
    <p:sldId id="310" r:id="rId29"/>
    <p:sldId id="311" r:id="rId30"/>
    <p:sldId id="263" r:id="rId31"/>
    <p:sldId id="280" r:id="rId32"/>
    <p:sldId id="281" r:id="rId33"/>
    <p:sldId id="282" r:id="rId34"/>
    <p:sldId id="283" r:id="rId35"/>
    <p:sldId id="284" r:id="rId36"/>
    <p:sldId id="285" r:id="rId37"/>
    <p:sldId id="294" r:id="rId38"/>
    <p:sldId id="307" r:id="rId39"/>
    <p:sldId id="266" r:id="rId40"/>
    <p:sldId id="268" r:id="rId41"/>
    <p:sldId id="261" r:id="rId42"/>
    <p:sldId id="317" r:id="rId43"/>
    <p:sldId id="30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28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4959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932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2984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32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4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6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8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0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7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89" y="5089695"/>
            <a:ext cx="2607178" cy="18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4322" y="132415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сессия «Инклюзивный отдых: </a:t>
            </a: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 </a:t>
            </a: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барьеров для каждого  ребенка»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8610" y="4380564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Слабышева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А.В., заместитель директора по методической работе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«МЕТЕОР», кандидат педагогических наук,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25.02.2025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8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инклюзивного отдыха в лагере -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743" y="1817716"/>
            <a:ext cx="9780126" cy="377762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участникам с инвалидностью и ОВЗ получить первый опыт самостоятельного проживания без родителей, развить навыки коммуникации и лидерский потенциал, познакомиться с реальной жизнью, а также поучаствовать в профессиональных пробах.</a:t>
            </a:r>
          </a:p>
        </p:txBody>
      </p:sp>
    </p:spTree>
    <p:extLst>
      <p:ext uri="{BB962C8B-B14F-4D97-AF65-F5344CB8AC3E}">
        <p14:creationId xmlns:p14="http://schemas.microsoft.com/office/powerpoint/2010/main" val="3016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ситуации успеха детям с особыми потребностями через помощь в определении и реализации их собственных интересов и возможностей;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социально-коммуникативных компетенций на основе активного включения в социально значимую, творческую и оздоровительную деятельность в разных сообществах и творческих пространствах детского лагеря;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приобщение детей к здоровому образу жизни как одному из условий личной и социальной успешности.</a:t>
            </a:r>
          </a:p>
          <a:p>
            <a:pPr marL="0" indent="0"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7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руководящие принципы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равны.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Искренний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 и уважение к каждому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ребенку.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возможности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уверенность, спокойствие и эмоциональная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коммуникации.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доверие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взрослого.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в требованиях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обеспечивает.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индивидуальности каждого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друга во взрослом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сообществе.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9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составляющие: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особенностей развития ребенка;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коммуникабельность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работе в команде;  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многозадачности;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эмоциональная устойчивость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видение в каждом ребенке личности.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доступности объектов в соответствии с требованиями, установленными законодательными и иными НПА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наличие при входе в объект вывески с названием организации, графиком работы организации, плана здания, выполненных рельефно-точечным шрифтом Брайля и на контрастном фоне;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оказание инвалидам помощи, необходимой для получения в доступной для них форме информации о правилах предоставления услуги, в том числе об оформлении необходимых для получения услуги документов, о совершении ими других необходимых для получения услуги действий;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предоставление инвалидам по слуху, при необходимости, услуги с использованием русского жестового языка, включая обеспечение допуска на объект сурдопереводчика,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тифлопереводчика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наличие в одном из помещений, предназначенных для проведения массовых мероприятий, индукционных петель и звукоусиливающей аппаратуры;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адаптация официального сайта органа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лиц с нарушением зрения (слабовидящих);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0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8" y="391561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для 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 ограниченными возможностями здоровья по слуху: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604" y="2426898"/>
            <a:ext cx="9775721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дублирование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звуковой справочной информации о расписании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визуальной (установка мониторов с возможностью трансляции субтитров (мониторы, их размеры и количество необходимо определять с учетом размеров помещения);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надлежащими звуковыми средствами воспроизведения информации;</a:t>
            </a:r>
          </a:p>
          <a:p>
            <a:pPr algn="just">
              <a:lnSpc>
                <a:spcPct val="150000"/>
              </a:lnSpc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для </a:t>
            </a:r>
            <a:r>
              <a:rPr lang="ru-RU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детей, имеющих нарушения опорно-двигательного аппарата: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2" y="2133600"/>
            <a:ext cx="10340830" cy="377762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должны обеспечивать возможность беспрепятственного доступа детей в учебные помещения, столовые, туалетные и другие помещения организации отдыха детей и их оздоровления, осуществляющей образовательную деятельность, а также их пребывания в указанных помещениях (наличие пандусов, поручней, расширенных дверных проемов, лифтов, локальное понижение стоек-барьеров до высоты не более 0,8 м; наличие специальных кресел и других приспособлений).</a:t>
            </a:r>
          </a:p>
        </p:txBody>
      </p:sp>
    </p:spTree>
    <p:extLst>
      <p:ext uri="{BB962C8B-B14F-4D97-AF65-F5344CB8AC3E}">
        <p14:creationId xmlns:p14="http://schemas.microsoft.com/office/powerpoint/2010/main" val="21228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638" y="26180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особых детей: как подготовить их к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поездке ребенка 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лагерь?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2485155"/>
            <a:ext cx="10261416" cy="37776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предварительная </a:t>
            </a:r>
            <a:r>
              <a:rPr lang="ru-RU" sz="2000" dirty="0" smtClean="0"/>
              <a:t>встреча;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ознакомительную экскурсию в лагерь </a:t>
            </a:r>
            <a:r>
              <a:rPr lang="ru-RU" sz="2000" dirty="0" smtClean="0"/>
              <a:t>за несколько </a:t>
            </a:r>
            <a:r>
              <a:rPr lang="ru-RU" sz="2000" dirty="0"/>
              <a:t>дней до </a:t>
            </a:r>
            <a:r>
              <a:rPr lang="ru-RU" sz="2000" dirty="0" smtClean="0"/>
              <a:t>заезда;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з</a:t>
            </a:r>
            <a:r>
              <a:rPr lang="ru-RU" sz="2000" dirty="0" smtClean="0"/>
              <a:t>накомство с вожатыми;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а</a:t>
            </a:r>
            <a:r>
              <a:rPr lang="ru-RU" sz="2000" dirty="0" smtClean="0"/>
              <a:t>нкетирование родителей об особенностях их детей.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3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5" y="624109"/>
            <a:ext cx="9509557" cy="169514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других участников детского лагеря к проведению инклюзивного отдыха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044" y="2875472"/>
            <a:ext cx="10020711" cy="3777622"/>
          </a:xfrm>
        </p:spPr>
        <p:txBody>
          <a:bodyPr/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для общеобразовательных организаций по проведению мероприятий "Уроки доброты" по пониманию инвалидности и формированию толерантных установок, опубликованные Министерством образования и науки Российской Федерации 29 августа 2017 года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Проведение инструктажа.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9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Подготовка детей нормы с детьми с ОВЗ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985" y="2133600"/>
            <a:ext cx="9750627" cy="3777622"/>
          </a:xfrm>
        </p:spPr>
        <p:txBody>
          <a:bodyPr/>
          <a:lstStyle/>
          <a:p>
            <a:pPr algn="just"/>
            <a:r>
              <a:rPr lang="ru-RU" dirty="0"/>
              <a:t>дети нормы транслируют стереотипы родителей в отношении детей с </a:t>
            </a:r>
            <a:r>
              <a:rPr lang="ru-RU" dirty="0" smtClean="0"/>
              <a:t>ОВЗ;</a:t>
            </a:r>
          </a:p>
          <a:p>
            <a:pPr algn="just"/>
            <a:r>
              <a:rPr lang="ru-RU" dirty="0"/>
              <a:t>дети очень быстро начинают копировать </a:t>
            </a:r>
            <a:r>
              <a:rPr lang="ru-RU" dirty="0" smtClean="0"/>
              <a:t>отношения воспитателей /вожатых </a:t>
            </a:r>
            <a:r>
              <a:rPr lang="ru-RU" dirty="0"/>
              <a:t>к ребенку с </a:t>
            </a:r>
            <a:r>
              <a:rPr lang="ru-RU" dirty="0" smtClean="0"/>
              <a:t>ОВЗ;</a:t>
            </a:r>
          </a:p>
          <a:p>
            <a:pPr algn="just"/>
            <a:r>
              <a:rPr lang="ru-RU" dirty="0"/>
              <a:t>создать "ситуацию успеха" у ребенка с ОВЗ, чтобы им заинтересовались остальные </a:t>
            </a:r>
            <a:r>
              <a:rPr lang="ru-RU" dirty="0" smtClean="0"/>
              <a:t>дети;</a:t>
            </a:r>
          </a:p>
          <a:p>
            <a:pPr algn="just"/>
            <a:r>
              <a:rPr lang="ru-RU" dirty="0"/>
              <a:t>ребенок с ОВЗ сам справляется с бытовыми делами.</a:t>
            </a:r>
          </a:p>
        </p:txBody>
      </p:sp>
    </p:spTree>
    <p:extLst>
      <p:ext uri="{BB962C8B-B14F-4D97-AF65-F5344CB8AC3E}">
        <p14:creationId xmlns:p14="http://schemas.microsoft.com/office/powerpoint/2010/main" val="195822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Инклюзивный детский отдых и оздоровление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858" y="2133600"/>
            <a:ext cx="9833754" cy="377762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организация и проведение летних смен (тематических и профильных) в которых происходит активное включение детей с ограниченными возможностями здоровья и инвалидностью и их нормативно развивающихся сверстников в общую деятельность (бытовую, познавательную, творческую, спортивную 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12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198" y="53209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этап проведения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инклюзивных смен</a:t>
            </a:r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1229" y="2133600"/>
            <a:ext cx="9983383" cy="377762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пространственной ориентации (знакомство с непривычными бытовыми условиями и адаптация к ним, друг с другом, вожатыми, детским лагерем, правилами совместного проживания и взаимодействия) и сенсорной сферы (восприятия).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могут быть решены посредством игр на знакомство, игр-путешествий, экскурсий по территории лагеря, огонька знакомства, общего вечернего сбора лагеря, музыкально-игровых мероприятий. Сам организационный этап может длиться 5 - 7 дней и зависит от уровня социализации ребенка с ОВЗ и инвалидностью.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5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2" y="2133600"/>
            <a:ext cx="10340830" cy="3777622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задачами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 периода для детей-инвалидов и детей с ОВЗ являются развитие умений и навыков коммуникации, содействие эмоциональному развитию детей через встречи со взрослыми, состоявшимися людьми, имеющими ограниченные возможности здоровья; совместный творческий концерт; Поездки и выездные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экскурсии; 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полноценного участия детей с ОВЗ и инвалидностью в досугово-образовательной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деятельности. 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видами деятельности являются воспитательная, творческая и физкультурно-оздоровительная деятельность.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6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этап: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33600"/>
            <a:ext cx="10041572" cy="377762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(важно учесть когнитивный уровень развития детей-инвалидов и детей с ОВЗ, особенно рефлексивные и аналитические навыки) участия в смене, определения ценности опыта общения и взаимодействия, полученных в детском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лагере;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итоговых мероприятий смены: торжественная церемония закрытия, прощальный "огонек", вручение памятных значков и сувениров.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 ребят вне детского лагеря рекомендуется организовать обмен контактами (адреса, телефоны) между детьми, что можно сделать в яркой творческой форме.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2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736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ВОЖАТЫЕ - ТРУДНОСТИ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267" y="1831676"/>
            <a:ext cx="708647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- решение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7287" y="1650521"/>
            <a:ext cx="8055785" cy="460363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1. При первой встрече с ребенком с инвалидностью вожатые часто осознают масштаб несоответствия своих ожиданий и реальности. </a:t>
            </a:r>
            <a:endParaRPr lang="ru-RU" b="1" dirty="0" smtClean="0"/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Решение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необходимо больше </a:t>
            </a:r>
            <a:r>
              <a:rPr lang="ru-RU" b="1" dirty="0" err="1">
                <a:solidFill>
                  <a:schemeClr val="tx1"/>
                </a:solidFill>
              </a:rPr>
              <a:t>внелагерной</a:t>
            </a:r>
            <a:r>
              <a:rPr lang="ru-RU" b="1" dirty="0">
                <a:solidFill>
                  <a:schemeClr val="tx1"/>
                </a:solidFill>
              </a:rPr>
              <a:t> практики.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2. </a:t>
            </a:r>
            <a:r>
              <a:rPr lang="ru-RU" b="1" dirty="0">
                <a:solidFill>
                  <a:schemeClr val="tx1"/>
                </a:solidFill>
              </a:rPr>
              <a:t>Часто вожатые жалеют детей с ОВЗ. Дети это чувствуют и манипулируют вожатым. 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Решение: </a:t>
            </a:r>
            <a:r>
              <a:rPr lang="ru-RU" b="1" dirty="0"/>
              <a:t>вожатым нужно ежедневно проводить анализ своей деятельности и взаимодействия с детьми, разбирать сложные моменты с менеджером, куратором, психологом, более опытным коллегой. Дети с ОВЗ – такие же дети, и общаться с ними надо на равных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76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ТРУДНОСТИ - РЕШЕНИЕ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3. </a:t>
            </a:r>
            <a:r>
              <a:rPr lang="ru-RU" b="1" dirty="0"/>
              <a:t>Вожатый теряется и боится сделать что-то неправильно.</a:t>
            </a:r>
          </a:p>
          <a:p>
            <a:pPr algn="just"/>
            <a:r>
              <a:rPr lang="ru-RU" b="1" dirty="0">
                <a:solidFill>
                  <a:srgbClr val="00B0F0"/>
                </a:solidFill>
              </a:rPr>
              <a:t>Решение: </a:t>
            </a:r>
            <a:r>
              <a:rPr lang="ru-RU" b="1" dirty="0">
                <a:solidFill>
                  <a:schemeClr val="tx1"/>
                </a:solidFill>
              </a:rPr>
              <a:t>доукомплектование отряда опытным напарником-вожатым, поддержка психолога. </a:t>
            </a:r>
          </a:p>
          <a:p>
            <a:pPr algn="just"/>
            <a:r>
              <a:rPr lang="ru-RU" b="1" dirty="0" smtClean="0"/>
              <a:t>4</a:t>
            </a:r>
            <a:r>
              <a:rPr lang="ru-RU" b="1" dirty="0"/>
              <a:t>. Вожатые чувствуют усталость, раздражение, </a:t>
            </a:r>
            <a:r>
              <a:rPr lang="ru-RU" b="1" dirty="0" smtClean="0"/>
              <a:t>эмоциональное выгорание</a:t>
            </a:r>
            <a:r>
              <a:rPr lang="ru-RU" b="1" dirty="0"/>
              <a:t>. Начинают избегать своих обязанностей или проявлять </a:t>
            </a:r>
            <a:r>
              <a:rPr lang="ru-RU" b="1" dirty="0" smtClean="0"/>
              <a:t>излишнюю строгость </a:t>
            </a:r>
            <a:r>
              <a:rPr lang="ru-RU" b="1" dirty="0"/>
              <a:t>к ребенку. </a:t>
            </a:r>
            <a:endParaRPr lang="ru-RU" b="1" dirty="0" smtClean="0"/>
          </a:p>
          <a:p>
            <a:pPr algn="just"/>
            <a:r>
              <a:rPr lang="ru-RU" b="1" dirty="0">
                <a:solidFill>
                  <a:srgbClr val="00B0F0"/>
                </a:solidFill>
              </a:rPr>
              <a:t>Решение: </a:t>
            </a:r>
            <a:r>
              <a:rPr lang="ru-RU" b="1" dirty="0">
                <a:solidFill>
                  <a:schemeClr val="tx1"/>
                </a:solidFill>
              </a:rPr>
              <a:t>важна работа с психологом </a:t>
            </a:r>
            <a:r>
              <a:rPr lang="ru-RU" b="1" dirty="0" smtClean="0">
                <a:solidFill>
                  <a:schemeClr val="tx1"/>
                </a:solidFill>
              </a:rPr>
              <a:t>для предотвращения </a:t>
            </a:r>
            <a:r>
              <a:rPr lang="ru-RU" b="1" dirty="0">
                <a:solidFill>
                  <a:schemeClr val="tx1"/>
                </a:solidFill>
              </a:rPr>
              <a:t>эмоционального выгорания вожатого. Нужно </a:t>
            </a:r>
            <a:r>
              <a:rPr lang="ru-RU" b="1" dirty="0" smtClean="0">
                <a:solidFill>
                  <a:schemeClr val="tx1"/>
                </a:solidFill>
              </a:rPr>
              <a:t>переключить вожатого</a:t>
            </a:r>
            <a:r>
              <a:rPr lang="ru-RU" b="1" dirty="0">
                <a:solidFill>
                  <a:schemeClr val="tx1"/>
                </a:solidFill>
              </a:rPr>
              <a:t>, грамотно чередовать часть работы с напарником, давать </a:t>
            </a:r>
            <a:r>
              <a:rPr lang="ru-RU" b="1" dirty="0" smtClean="0">
                <a:solidFill>
                  <a:schemeClr val="tx1"/>
                </a:solidFill>
              </a:rPr>
              <a:t>вожатому возможность </a:t>
            </a:r>
            <a:r>
              <a:rPr lang="ru-RU" b="1" dirty="0">
                <a:solidFill>
                  <a:schemeClr val="tx1"/>
                </a:solidFill>
              </a:rPr>
              <a:t>переключаться с одной деятельности на другую, </a:t>
            </a:r>
            <a:r>
              <a:rPr lang="ru-RU" b="1" dirty="0" smtClean="0">
                <a:solidFill>
                  <a:schemeClr val="tx1"/>
                </a:solidFill>
              </a:rPr>
              <a:t>давать возможность </a:t>
            </a:r>
            <a:r>
              <a:rPr lang="ru-RU" b="1" dirty="0">
                <a:solidFill>
                  <a:schemeClr val="tx1"/>
                </a:solidFill>
              </a:rPr>
              <a:t>элементарно отдохнуть пару часов.</a:t>
            </a:r>
          </a:p>
        </p:txBody>
      </p:sp>
    </p:spTree>
    <p:extLst>
      <p:ext uri="{BB962C8B-B14F-4D97-AF65-F5344CB8AC3E}">
        <p14:creationId xmlns:p14="http://schemas.microsoft.com/office/powerpoint/2010/main" val="16238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: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человек особенный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ОДИНОКАЯ ТАПОЧКА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выявление множества способов восприятия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8566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167" y="624110"/>
            <a:ext cx="995844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Упражнение: Дети есть дети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идентификация ребенка как личность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814" y="2133600"/>
            <a:ext cx="560819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7566" y="2155564"/>
            <a:ext cx="5858693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044" y="624110"/>
            <a:ext cx="972555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Упражнение: ВСЕ НЕ ТАК, КАК КАЖЕТСЯ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идентификация ребенка как личность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784" y="1905000"/>
            <a:ext cx="567194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691" y="624110"/>
            <a:ext cx="9580921" cy="12808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Доступная среда».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(Постановление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Российской Федерации от 29 марта 2019 г. № 363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415" y="2133600"/>
            <a:ext cx="10058197" cy="37776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программа, призванная облегчить жизнь людей с инвалидностью, а также иных маломобильных граждан, предоставляющая им возможность максимально интегрироваться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8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624110"/>
            <a:ext cx="9758939" cy="1129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НАРУШЕНИЕМ СЛУХА</a:t>
            </a:r>
            <a:b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54038"/>
            <a:ext cx="8915400" cy="377762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чем заговорить с ребенком, у которого понижен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слух, привлеките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внимание. Позовите его по имени, после дайте знак,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собираетесь ему что-то сказать – махните рукой или прикоснитесь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плечу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руке.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Прежде, чем начать разговор, убедитесь, что на Вас смотрят. Установите зрительный контакт.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кричите привлекая внимание и во время разговора.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Договоритесь о способе общения. Жестовый язык не всегда необходим в общении. Ребенок может уметь читать «по губам», или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слышать только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ухом. Иногда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удобнее общаться письменно.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общении через переводчика жестового языка, обращайтесь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самому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собеседнику, а не к переводчику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7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</a:t>
            </a:r>
            <a:r>
              <a:rPr lang="ru-RU" sz="31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НАРУШЕНИЯМИ </a:t>
            </a:r>
            <a: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ЗРЕНИЯ</a:t>
            </a:r>
            <a:b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r>
              <a:rPr lang="ru-RU" sz="31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03253"/>
            <a:ext cx="8915400" cy="40565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н</a:t>
            </a:r>
            <a:r>
              <a:rPr lang="ru-RU" dirty="0" smtClean="0"/>
              <a:t>езрячий </a:t>
            </a:r>
            <a:r>
              <a:rPr lang="ru-RU" dirty="0"/>
              <a:t>человек держится за локоть или </a:t>
            </a:r>
            <a:r>
              <a:rPr lang="ru-RU" dirty="0" smtClean="0"/>
              <a:t>плечо сопровождающего </a:t>
            </a:r>
            <a:r>
              <a:rPr lang="ru-RU" dirty="0"/>
              <a:t>с правой </a:t>
            </a:r>
            <a:r>
              <a:rPr lang="ru-RU" dirty="0" smtClean="0"/>
              <a:t>стороны;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н</a:t>
            </a:r>
            <a:r>
              <a:rPr lang="ru-RU" dirty="0" smtClean="0"/>
              <a:t>ельзя </a:t>
            </a:r>
            <a:r>
              <a:rPr lang="ru-RU" dirty="0"/>
              <a:t>касаться трости ребенка, если вам </a:t>
            </a:r>
            <a:r>
              <a:rPr lang="ru-RU" dirty="0" smtClean="0"/>
              <a:t>необходим телесный </a:t>
            </a:r>
            <a:r>
              <a:rPr lang="ru-RU" dirty="0"/>
              <a:t>контакт с ребенком, скажите ему об </a:t>
            </a:r>
            <a:r>
              <a:rPr lang="ru-RU" dirty="0" smtClean="0"/>
              <a:t>этом;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о</a:t>
            </a:r>
            <a:r>
              <a:rPr lang="ru-RU" dirty="0" smtClean="0"/>
              <a:t>бращайтесь </a:t>
            </a:r>
            <a:r>
              <a:rPr lang="ru-RU" dirty="0"/>
              <a:t>непосредственно к ребенку, при общении </a:t>
            </a:r>
            <a:r>
              <a:rPr lang="ru-RU" dirty="0" smtClean="0"/>
              <a:t>с группой </a:t>
            </a:r>
            <a:r>
              <a:rPr lang="ru-RU" dirty="0"/>
              <a:t>называйте имя того к кому </a:t>
            </a:r>
            <a:r>
              <a:rPr lang="ru-RU" dirty="0" smtClean="0"/>
              <a:t>обращаетесь.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НАРУШЕНИЯМИ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ЗРЕНИЯ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948" y="2452776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обращении к ребенку называйте себя и </a:t>
            </a:r>
            <a:r>
              <a:rPr lang="ru-RU" dirty="0" smtClean="0"/>
              <a:t>представляйте других собеседников;</a:t>
            </a:r>
            <a:endParaRPr lang="ru-RU" dirty="0"/>
          </a:p>
          <a:p>
            <a:pPr algn="just"/>
            <a:r>
              <a:rPr lang="ru-RU" dirty="0"/>
              <a:t>к</a:t>
            </a:r>
            <a:r>
              <a:rPr lang="ru-RU" dirty="0" smtClean="0"/>
              <a:t>оротко </a:t>
            </a:r>
            <a:r>
              <a:rPr lang="ru-RU" dirty="0"/>
              <a:t>описывайте ребенку происходящее и </a:t>
            </a:r>
            <a:r>
              <a:rPr lang="ru-RU" dirty="0" smtClean="0"/>
              <a:t>место, </a:t>
            </a:r>
            <a:r>
              <a:rPr lang="ru-RU" dirty="0"/>
              <a:t>где </a:t>
            </a:r>
            <a:r>
              <a:rPr lang="ru-RU" dirty="0" smtClean="0"/>
              <a:t>он находится;</a:t>
            </a:r>
            <a:endParaRPr lang="ru-RU" dirty="0"/>
          </a:p>
          <a:p>
            <a:pPr algn="just"/>
            <a:r>
              <a:rPr lang="ru-RU" dirty="0"/>
              <a:t>п</a:t>
            </a:r>
            <a:r>
              <a:rPr lang="ru-RU" dirty="0" smtClean="0"/>
              <a:t>озвольте </a:t>
            </a:r>
            <a:r>
              <a:rPr lang="ru-RU" dirty="0"/>
              <a:t>ребенку самостоятельно исследовать </a:t>
            </a:r>
            <a:r>
              <a:rPr lang="ru-RU" dirty="0" smtClean="0"/>
              <a:t>помещение, но </a:t>
            </a:r>
            <a:r>
              <a:rPr lang="ru-RU" dirty="0"/>
              <a:t>предупредив его о том что вы находитесь рядом </a:t>
            </a:r>
            <a:r>
              <a:rPr lang="ru-RU" dirty="0" smtClean="0"/>
              <a:t>и страхуете его;</a:t>
            </a:r>
            <a:endParaRPr lang="ru-RU" dirty="0"/>
          </a:p>
          <a:p>
            <a:pPr algn="just"/>
            <a:r>
              <a:rPr lang="ru-RU" dirty="0"/>
              <a:t>п</a:t>
            </a:r>
            <a:r>
              <a:rPr lang="ru-RU" dirty="0" smtClean="0"/>
              <a:t>редупредите </a:t>
            </a:r>
            <a:r>
              <a:rPr lang="ru-RU" dirty="0"/>
              <a:t>ребенка если он остается без </a:t>
            </a:r>
            <a:r>
              <a:rPr lang="ru-RU" dirty="0" smtClean="0"/>
              <a:t>вашего сопровождения.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2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ДЕФЕКТАМИ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КОНЕЧНОСТЕЙ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б</a:t>
            </a:r>
            <a:r>
              <a:rPr lang="ru-RU" dirty="0" smtClean="0"/>
              <a:t>ез </a:t>
            </a:r>
            <a:r>
              <a:rPr lang="ru-RU" dirty="0"/>
              <a:t>разрешения не трогайте </a:t>
            </a:r>
            <a:r>
              <a:rPr lang="ru-RU" dirty="0" smtClean="0"/>
              <a:t>ребенка за руку/ногу </a:t>
            </a:r>
            <a:r>
              <a:rPr lang="ru-RU" dirty="0"/>
              <a:t>(протез, культю конечности), </a:t>
            </a:r>
            <a:r>
              <a:rPr lang="ru-RU" dirty="0" smtClean="0"/>
              <a:t>помните о </a:t>
            </a:r>
            <a:r>
              <a:rPr lang="ru-RU" dirty="0"/>
              <a:t>личных </a:t>
            </a:r>
            <a:r>
              <a:rPr lang="ru-RU" dirty="0" smtClean="0"/>
              <a:t>границах;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приветствии протяните свою руку, </a:t>
            </a:r>
            <a:r>
              <a:rPr lang="ru-RU" dirty="0" smtClean="0"/>
              <a:t>ребенок поприветствует </a:t>
            </a:r>
            <a:r>
              <a:rPr lang="ru-RU" dirty="0"/>
              <a:t>вас так, как ему это </a:t>
            </a:r>
            <a:r>
              <a:rPr lang="ru-RU" dirty="0" smtClean="0"/>
              <a:t>сделать комфортно;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мере необходимости, предлагайте </a:t>
            </a:r>
            <a:r>
              <a:rPr lang="ru-RU" dirty="0" smtClean="0"/>
              <a:t>ребенку свою помощь.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6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ДЕФЕКТАМИ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КОНЕЧНОСТЕЙ</a:t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вы увидели, что ребенок бросил свой </a:t>
            </a:r>
            <a:r>
              <a:rPr lang="ru-RU" dirty="0" smtClean="0"/>
              <a:t>протез без </a:t>
            </a:r>
            <a:r>
              <a:rPr lang="ru-RU" dirty="0"/>
              <a:t>присмотра, аккуратно поднимите его </a:t>
            </a:r>
            <a:r>
              <a:rPr lang="ru-RU" dirty="0" smtClean="0"/>
              <a:t>и положите </a:t>
            </a:r>
            <a:r>
              <a:rPr lang="ru-RU" dirty="0"/>
              <a:t>в надежное место. После </a:t>
            </a:r>
            <a:r>
              <a:rPr lang="ru-RU" dirty="0" smtClean="0"/>
              <a:t>корректно поговорите </a:t>
            </a:r>
            <a:r>
              <a:rPr lang="ru-RU" dirty="0"/>
              <a:t>с ребенком и покажите ему, где </a:t>
            </a:r>
            <a:r>
              <a:rPr lang="ru-RU" dirty="0" smtClean="0"/>
              <a:t>лежит его протез;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р</a:t>
            </a:r>
            <a:r>
              <a:rPr lang="ru-RU" dirty="0" smtClean="0"/>
              <a:t>ебенок </a:t>
            </a:r>
            <a:r>
              <a:rPr lang="ru-RU" dirty="0"/>
              <a:t>не </a:t>
            </a:r>
            <a:r>
              <a:rPr lang="ru-RU" dirty="0" smtClean="0"/>
              <a:t>беспомощный, не ограждайте </a:t>
            </a:r>
            <a:r>
              <a:rPr lang="ru-RU" dirty="0"/>
              <a:t>его от обычной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7" y="448887"/>
            <a:ext cx="10049885" cy="1622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расстройством аутистического спектра</a:t>
            </a:r>
            <a:b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ачастую </a:t>
            </a:r>
            <a:r>
              <a:rPr lang="ru-RU" dirty="0"/>
              <a:t>такие дети не переносят прямых взглядов и </a:t>
            </a:r>
            <a:r>
              <a:rPr lang="ru-RU" dirty="0" smtClean="0"/>
              <a:t>телесных контактов;</a:t>
            </a:r>
            <a:endParaRPr lang="ru-RU" dirty="0"/>
          </a:p>
          <a:p>
            <a:pPr algn="just"/>
            <a:r>
              <a:rPr lang="ru-RU" dirty="0"/>
              <a:t>р</a:t>
            </a:r>
            <a:r>
              <a:rPr lang="ru-RU" dirty="0" smtClean="0"/>
              <a:t>ечь </a:t>
            </a:r>
            <a:r>
              <a:rPr lang="ru-RU" dirty="0"/>
              <a:t>должна быть простой и лаконичной, вопросы ясными </a:t>
            </a:r>
            <a:r>
              <a:rPr lang="ru-RU" dirty="0" smtClean="0"/>
              <a:t>и прямыми;</a:t>
            </a:r>
            <a:endParaRPr lang="ru-RU" dirty="0"/>
          </a:p>
          <a:p>
            <a:pPr algn="just"/>
            <a:r>
              <a:rPr lang="ru-RU" dirty="0"/>
              <a:t>и</a:t>
            </a:r>
            <a:r>
              <a:rPr lang="ru-RU" dirty="0" smtClean="0"/>
              <a:t>спользуйте </a:t>
            </a:r>
            <a:r>
              <a:rPr lang="ru-RU" dirty="0"/>
              <a:t>те вопросы, на которые можно ответить "ДА" </a:t>
            </a:r>
            <a:r>
              <a:rPr lang="ru-RU" dirty="0" smtClean="0"/>
              <a:t>или "НЕТ</a:t>
            </a:r>
            <a:r>
              <a:rPr lang="ru-RU" dirty="0"/>
              <a:t>", используйте </a:t>
            </a:r>
            <a:r>
              <a:rPr lang="ru-RU" dirty="0" smtClean="0"/>
              <a:t>картинки;</a:t>
            </a:r>
            <a:endParaRPr lang="ru-RU" dirty="0"/>
          </a:p>
          <a:p>
            <a:pPr algn="just"/>
            <a:r>
              <a:rPr lang="ru-RU" dirty="0"/>
              <a:t>д</a:t>
            </a:r>
            <a:r>
              <a:rPr lang="ru-RU" dirty="0" smtClean="0"/>
              <a:t>айте </a:t>
            </a:r>
            <a:r>
              <a:rPr lang="ru-RU" dirty="0"/>
              <a:t>ребенку достаточное количество времени для </a:t>
            </a:r>
            <a:r>
              <a:rPr lang="ru-RU" dirty="0" smtClean="0"/>
              <a:t>понимания полученной 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7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расстройством аутистического спектра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Объясняйте, что вы собираетесь сделать, что после </a:t>
            </a:r>
            <a:r>
              <a:rPr lang="ru-RU" dirty="0" smtClean="0"/>
              <a:t>этого произойдет </a:t>
            </a:r>
            <a:r>
              <a:rPr lang="ru-RU" dirty="0"/>
              <a:t>и почему это </a:t>
            </a:r>
            <a:r>
              <a:rPr lang="ru-RU" dirty="0" smtClean="0"/>
              <a:t>необходимо Во </a:t>
            </a:r>
            <a:r>
              <a:rPr lang="ru-RU" dirty="0"/>
              <a:t>время эмоционального пресыщения ребенок может </a:t>
            </a:r>
            <a:r>
              <a:rPr lang="ru-RU" dirty="0" smtClean="0"/>
              <a:t>начать кричать </a:t>
            </a:r>
            <a:r>
              <a:rPr lang="ru-RU" dirty="0"/>
              <a:t>и проявлять агрессию, дайте ему время </a:t>
            </a:r>
            <a:r>
              <a:rPr lang="ru-RU" dirty="0" smtClean="0"/>
              <a:t>успокоиться</a:t>
            </a:r>
            <a:endParaRPr lang="ru-RU" dirty="0"/>
          </a:p>
          <a:p>
            <a:pPr algn="just"/>
            <a:r>
              <a:rPr lang="ru-RU" dirty="0" smtClean="0"/>
              <a:t>Уберите </a:t>
            </a:r>
            <a:r>
              <a:rPr lang="ru-RU" dirty="0"/>
              <a:t>все источники резкого звука и света</a:t>
            </a:r>
          </a:p>
          <a:p>
            <a:pPr algn="just"/>
            <a:r>
              <a:rPr lang="ru-RU" dirty="0"/>
              <a:t>Постоянство и однообразие, зачастую важны, так как </a:t>
            </a:r>
            <a:r>
              <a:rPr lang="ru-RU" dirty="0" smtClean="0"/>
              <a:t>дети очень </a:t>
            </a:r>
            <a:r>
              <a:rPr lang="ru-RU" dirty="0"/>
              <a:t>долго привыкают к смене чего-либо, для них </a:t>
            </a:r>
            <a:r>
              <a:rPr lang="ru-RU" dirty="0" smtClean="0"/>
              <a:t>характерно стереотипное </a:t>
            </a:r>
            <a:r>
              <a:rPr lang="ru-RU" dirty="0"/>
              <a:t>поведение</a:t>
            </a:r>
          </a:p>
          <a:p>
            <a:pPr algn="just"/>
            <a:r>
              <a:rPr lang="ru-RU" dirty="0"/>
              <a:t>Дети очень чувствительны к свету, движению, звукам, </a:t>
            </a:r>
            <a:r>
              <a:rPr lang="ru-RU" dirty="0" smtClean="0"/>
              <a:t>запахам и </a:t>
            </a:r>
            <a:r>
              <a:rPr lang="ru-RU" dirty="0"/>
              <a:t>прикосновениям</a:t>
            </a:r>
          </a:p>
        </p:txBody>
      </p:sp>
    </p:spTree>
    <p:extLst>
      <p:ext uri="{BB962C8B-B14F-4D97-AF65-F5344CB8AC3E}">
        <p14:creationId xmlns:p14="http://schemas.microsoft.com/office/powerpoint/2010/main" val="30912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Идеальная инклюзивная смена:</a:t>
            </a:r>
            <a:b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948" y="2329879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в</a:t>
            </a:r>
            <a:r>
              <a:rPr lang="ru-RU" dirty="0" smtClean="0"/>
              <a:t>ожатые</a:t>
            </a:r>
            <a:r>
              <a:rPr lang="ru-RU" dirty="0"/>
              <a:t>, владеющие жестовым </a:t>
            </a:r>
            <a:r>
              <a:rPr lang="ru-RU" dirty="0" smtClean="0"/>
              <a:t>языком;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д</a:t>
            </a:r>
            <a:r>
              <a:rPr lang="ru-RU" dirty="0" smtClean="0"/>
              <a:t>етей </a:t>
            </a:r>
            <a:r>
              <a:rPr lang="ru-RU" dirty="0"/>
              <a:t>с нарушениями слуха, детей с синдромом Дауна, детей </a:t>
            </a:r>
            <a:r>
              <a:rPr lang="ru-RU" dirty="0" smtClean="0"/>
              <a:t>с ментальными </a:t>
            </a:r>
            <a:r>
              <a:rPr lang="ru-RU" dirty="0"/>
              <a:t>нарушениями лучше всего поселить вместе (не вперемешку, </a:t>
            </a:r>
            <a:r>
              <a:rPr lang="ru-RU" dirty="0" smtClean="0"/>
              <a:t>а по </a:t>
            </a:r>
            <a:r>
              <a:rPr lang="ru-RU" dirty="0"/>
              <a:t>типам инвалидности). Рядом с такими детьми должны жить вожатые (</a:t>
            </a:r>
            <a:r>
              <a:rPr lang="ru-RU" dirty="0" smtClean="0"/>
              <a:t>в соседней </a:t>
            </a:r>
            <a:r>
              <a:rPr lang="ru-RU" dirty="0"/>
              <a:t>комнате, а не в соседнем корпусе</a:t>
            </a:r>
            <a:r>
              <a:rPr lang="ru-RU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 при расселении детей с синдромом Дауна обязательно нужно, чтобы вожатый детально все разъяснил: "Это твоя кровать, это твоя тумбочка. Доставай одежду. Клади ее в шкаф. Ставь ботинки сюда. Ты запомнил, где они стоят? Повтори, пожалуйста". 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КОММУНИКАЦИЮ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«Интервью»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«Подари </a:t>
            </a:r>
            <a:r>
              <a:rPr lang="ru-RU" sz="2000" dirty="0"/>
              <a:t>улыбку»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«Доброе </a:t>
            </a:r>
            <a:r>
              <a:rPr lang="ru-RU" sz="2000" dirty="0"/>
              <a:t>животное</a:t>
            </a:r>
            <a:r>
              <a:rPr lang="ru-RU" sz="2000" dirty="0" smtClean="0"/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«Дракон </a:t>
            </a:r>
            <a:r>
              <a:rPr lang="ru-RU" sz="2000" dirty="0"/>
              <a:t>кусает свой хвост</a:t>
            </a:r>
            <a:r>
              <a:rPr lang="ru-RU" sz="2000" dirty="0" smtClean="0"/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</a:t>
            </a:r>
            <a:r>
              <a:rPr lang="ru-RU" sz="2000" dirty="0"/>
              <a:t>День рождения</a:t>
            </a:r>
            <a:r>
              <a:rPr lang="ru-RU" sz="20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080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ДЕТЕЙ С НАРУШЕНИЕМ СЛУХА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513163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dirty="0"/>
              <a:t>Три стихии. Земля. Вода. Воздух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Печатающая машинка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Запрещенный цвет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«Зеркало»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Веревочка»</a:t>
            </a:r>
            <a:endParaRPr lang="ru-RU" sz="2400" dirty="0" smtClean="0"/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685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индикаторы программы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численности детей; </a:t>
            </a:r>
          </a:p>
          <a:p>
            <a:pPr algn="just">
              <a:lnSpc>
                <a:spcPct val="25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количества организаций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оздоровления детей-инвалидов и детей с ОВЗ.</a:t>
            </a:r>
          </a:p>
        </p:txBody>
      </p:sp>
    </p:spTree>
    <p:extLst>
      <p:ext uri="{BB962C8B-B14F-4D97-AF65-F5344CB8AC3E}">
        <p14:creationId xmlns:p14="http://schemas.microsoft.com/office/powerpoint/2010/main" val="10369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ДЕТЕЙ С НАРУШЕНИЕМ ЗРЕНИЯ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«Паровозик»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«Догони </a:t>
            </a:r>
            <a:r>
              <a:rPr lang="ru-RU" sz="2000" dirty="0"/>
              <a:t>меня</a:t>
            </a:r>
            <a:r>
              <a:rPr lang="ru-RU" sz="2000" dirty="0" smtClean="0"/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«Догони </a:t>
            </a:r>
            <a:r>
              <a:rPr lang="ru-RU" sz="2000" dirty="0"/>
              <a:t>колокольчик</a:t>
            </a:r>
            <a:r>
              <a:rPr lang="ru-RU" sz="2000" dirty="0" smtClean="0"/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«На </a:t>
            </a:r>
            <a:r>
              <a:rPr lang="ru-RU" sz="2000" dirty="0"/>
              <a:t>ощупь</a:t>
            </a:r>
            <a:r>
              <a:rPr lang="ru-RU" sz="2000" dirty="0" smtClean="0"/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«Рука </a:t>
            </a:r>
            <a:r>
              <a:rPr lang="ru-RU" sz="2000" dirty="0"/>
              <a:t>все помнит»</a:t>
            </a: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058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КОНКУРСЫ: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Лучшая программа организации отдыха детей </a:t>
            </a:r>
            <a:r>
              <a:rPr lang="ru-RU" sz="2000" b="1" dirty="0" smtClean="0">
                <a:solidFill>
                  <a:srgbClr val="FF0000"/>
                </a:solidFill>
              </a:rPr>
              <a:t>их оздоровления» </a:t>
            </a:r>
          </a:p>
          <a:p>
            <a:pPr marL="0" indent="0" algn="just">
              <a:buNone/>
            </a:pPr>
            <a:r>
              <a:rPr lang="ru-RU" sz="2000" b="1" dirty="0" smtClean="0"/>
              <a:t> </a:t>
            </a:r>
            <a:r>
              <a:rPr lang="ru-RU" sz="2000" b="1" dirty="0">
                <a:solidFill>
                  <a:srgbClr val="00B0F0"/>
                </a:solidFill>
              </a:rPr>
              <a:t>номинация «Инклюзивные </a:t>
            </a:r>
            <a:r>
              <a:rPr lang="ru-RU" sz="2000" b="1" dirty="0" smtClean="0">
                <a:solidFill>
                  <a:srgbClr val="00B0F0"/>
                </a:solidFill>
              </a:rPr>
              <a:t>программы организаций </a:t>
            </a:r>
            <a:r>
              <a:rPr lang="ru-RU" sz="2000" b="1" dirty="0">
                <a:solidFill>
                  <a:srgbClr val="00B0F0"/>
                </a:solidFill>
              </a:rPr>
              <a:t>отдыха и оздоровления детей </a:t>
            </a:r>
            <a:r>
              <a:rPr lang="ru-RU" sz="2000" b="1" dirty="0" smtClean="0">
                <a:solidFill>
                  <a:srgbClr val="00B0F0"/>
                </a:solidFill>
              </a:rPr>
              <a:t>Программы </a:t>
            </a:r>
            <a:r>
              <a:rPr lang="ru-RU" sz="2000" b="1" dirty="0">
                <a:solidFill>
                  <a:srgbClr val="00B0F0"/>
                </a:solidFill>
              </a:rPr>
              <a:t>развития стационарных организаций отдыха детей и их </a:t>
            </a:r>
            <a:r>
              <a:rPr lang="ru-RU" sz="2000" b="1" dirty="0" smtClean="0">
                <a:solidFill>
                  <a:srgbClr val="00B0F0"/>
                </a:solidFill>
              </a:rPr>
              <a:t>оздоровления»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</a:rPr>
              <a:t>«Лучшая инклюзивная школа </a:t>
            </a:r>
            <a:r>
              <a:rPr lang="ru-RU" sz="2000" b="1" dirty="0" smtClean="0">
                <a:solidFill>
                  <a:srgbClr val="FF0000"/>
                </a:solidFill>
              </a:rPr>
              <a:t>России»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Номинация «Лучшая </a:t>
            </a:r>
            <a:r>
              <a:rPr lang="ru-RU" sz="2000" b="1" dirty="0">
                <a:solidFill>
                  <a:srgbClr val="00B0F0"/>
                </a:solidFill>
              </a:rPr>
              <a:t>инклюзивная организация отдыха детей и их оздоровления</a:t>
            </a:r>
            <a:r>
              <a:rPr lang="ru-RU" sz="2000" b="1" dirty="0" smtClean="0">
                <a:solidFill>
                  <a:srgbClr val="00B0F0"/>
                </a:solidFill>
              </a:rPr>
              <a:t>»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0"/>
            <a:ext cx="10050087" cy="64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7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224718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сессия «Инклюзивный отдых: Мир  без барьеров для каждого  ребенка»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0255" y="5027546"/>
            <a:ext cx="8915399" cy="112628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«МЕТЕОР» - 2025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713" y="0"/>
            <a:ext cx="8992350" cy="184605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ОСНОВА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7727980" cy="37776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Федеральный закон от 24.07.1998 № 124-ФЗ «Об основных гарантиях прав ребенка в Российской Федерации»;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Федеральный закон от 03.05.2012 № 46-ФЗ «О ратификации Конвенции о правах инвалидов»;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Федеральный закон от 24.11.1995 № 181-ФЗ «О социальной защите инвалидов в Российской Федерации»;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Федеральный закон от 29.12.2012 № 273-ФЗ «Об образовании в Российской Федерации»;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Постановление Правительства РФ от 26.12.2017 № 1642 «Об утверждении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программы Российской Федерации «Развитие образования»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Постановление Правительства РФ от 29.03.2019 № 363 «Об утверждении государственной программы Российской Федерации «Доступная среда»;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Паспорт национального проекта «Образование» (утв. президиумом Совета при Президенте РФ по стратегическому развитию и национальным проектам, протокол от 24.12.2018 № 16);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4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914" y="27905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201" y="1797169"/>
            <a:ext cx="8915400" cy="37776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Распоряжение Правительства РФ от 25.08.2014 № 1618-р «Об утверждении Концепции государственной семейной политики в Российской Федерации на период до 2025 года»;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9. Приказ Министерства образования и науки РФ от 9 ноября 2015 г. N 1309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 СП 59.13330.2020 Доступность зданий и сооружений для маломобильных групп населения. Актуализированная редакция СНиП 35-01-2001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11. Межведомственный комплексный план мероприятий по повышению доступности среднего профессионального и высшего образования для инвалидов и лиц с ограниченными возможностями здоровья, в том числе профориентации и занятости указанных лиц (утв. Правительством РФ 21.12.2021 №14000п-П8);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12. Методические рекомендации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проведению в организациях отдыха детей с ограниченными возможностями здоровья и детей-инвалидов», утв.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Минпросвещения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России 08.11.2021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АБ-45/06вн;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Письмо №06-1896 от 19 декабря 2022 г. Методические рекомендации по организации инклюзивных смен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9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	Постановление </a:t>
            </a:r>
            <a:r>
              <a:rPr lang="ru-RU" dirty="0"/>
              <a:t>Правительства Челябинской </a:t>
            </a:r>
            <a:r>
              <a:rPr lang="ru-RU" dirty="0" smtClean="0"/>
              <a:t>области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smtClean="0"/>
              <a:t>28.11.2024 № 669-П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Постановление Правительства Челябинской области </a:t>
            </a:r>
          </a:p>
          <a:p>
            <a:pPr marL="0" indent="0" algn="ctr">
              <a:buNone/>
            </a:pPr>
            <a:r>
              <a:rPr lang="ru-RU" dirty="0" smtClean="0"/>
              <a:t>от 02.12.2024 №677-П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Об установлении квоты в государственных и муниципальных организациях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о</a:t>
            </a:r>
            <a:r>
              <a:rPr lang="ru-RU" dirty="0" smtClean="0"/>
              <a:t>тдыха детей и их оздоровления, обеспечивающей потребность в отдыхе и оздоровлении детей-инвалидов и детей с ограниченными возможностями здоровья на территории Челябинской области на 2025 год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45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ru-RU" dirty="0" smtClean="0"/>
              <a:t>Приказ Министерства образования и науки Челябинской области №01/275 от 13.02.2025 г.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«О квотировании мест для детей – инвалидов с ограниченными возможностями здоровья»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3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КАТЕГОРИИ ДЕТЕЙ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задержкой психического развития (ЗПР);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тяжелыми нарушениями речи (ТНР);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нарушениями опорно-двигательного аппарата (НОДА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нарушением слуха (глухие и слабослышащие);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нарушением зрения (слепые, слабовидящие);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4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819</TotalTime>
  <Words>2253</Words>
  <Application>Microsoft Office PowerPoint</Application>
  <PresentationFormat>Широкоэкранный</PresentationFormat>
  <Paragraphs>186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Century Gothic</vt:lpstr>
      <vt:lpstr>Wingdings 3</vt:lpstr>
      <vt:lpstr>Легкий дым</vt:lpstr>
      <vt:lpstr>Образовательная сессия «Инклюзивный отдых:  Мир  без барьеров для каждого  ребенка»</vt:lpstr>
      <vt:lpstr>Инклюзивный детский отдых и оздоровление </vt:lpstr>
      <vt:lpstr>Государственная программа «Доступная среда». (Постановление Правительства Российской Федерации от 29 марта 2019 г. № 363.) </vt:lpstr>
      <vt:lpstr>Целевые индикаторы программы </vt:lpstr>
      <vt:lpstr> НОРМАТИВНО-ПРАВОВАЯ ОСНОВА </vt:lpstr>
      <vt:lpstr>НОРМАТИВНО-ПРАВОВАЯ ОСНОВА</vt:lpstr>
      <vt:lpstr>НОРМАТИВНО-ПРАВОВАЯ ОСНОВА</vt:lpstr>
      <vt:lpstr>НОРМАТИВНО-ПРАВОВАЯ ОСНОВА</vt:lpstr>
      <vt:lpstr>ОСНОВНЫЕ КАТЕГОРИИ ДЕТЕЙ С ОВЗ</vt:lpstr>
      <vt:lpstr>Идея инклюзивного отдыха в лагере - </vt:lpstr>
      <vt:lpstr>Задачи</vt:lpstr>
      <vt:lpstr>Базовые руководящие принципы </vt:lpstr>
      <vt:lpstr>Ключевые составляющие:</vt:lpstr>
      <vt:lpstr>Условия доступности объектов в соответствии с требованиями, установленными законодательными и иными НПА</vt:lpstr>
      <vt:lpstr>Доступность для детей с ограниченными возможностями здоровья по слуху: </vt:lpstr>
      <vt:lpstr>Доступность для детей, имеющих нарушения опорно-двигательного аппарата: </vt:lpstr>
      <vt:lpstr>Родители особых детей: как подготовить их к поездке ребенка в лагерь? </vt:lpstr>
      <vt:lpstr>Подготовка других участников детского лагеря к проведению инклюзивного отдыха</vt:lpstr>
      <vt:lpstr>Подготовка детей нормы с детьми с ОВЗ</vt:lpstr>
      <vt:lpstr>Организационный этап проведения инклюзивных смен </vt:lpstr>
      <vt:lpstr>Основной этап </vt:lpstr>
      <vt:lpstr>Итоговый этап: </vt:lpstr>
      <vt:lpstr>ВОЖАТЫЕ - ТРУДНОСТИ</vt:lpstr>
      <vt:lpstr>Основные трудности - решение</vt:lpstr>
      <vt:lpstr>ОСНОВНЫЕ ТРУДНОСТИ - РЕШЕНИЕ</vt:lpstr>
      <vt:lpstr>Упражнение : Каждый человек особенный</vt:lpstr>
      <vt:lpstr>Упражнение: Дети есть дети Цель: идентификация ребенка как личность</vt:lpstr>
      <vt:lpstr>Презентация PowerPoint</vt:lpstr>
      <vt:lpstr>Упражнение: ВСЕ НЕ ТАК, КАК КАЖЕТСЯ Цель: идентификация ребенка как личность</vt:lpstr>
      <vt:lpstr>ДЕТИ С НАРУШЕНИЕМ СЛУХА Рекомендации: </vt:lpstr>
      <vt:lpstr>ДЕТИ С НАРУШЕНИЯМИ ЗРЕНИЯ Рекомендации:  </vt:lpstr>
      <vt:lpstr>ДЕТИ С НАРУШЕНИЯМИ ЗРЕНИЯ Рекомендации: </vt:lpstr>
      <vt:lpstr>ДЕТИ С ДЕФЕКТАМИ КОНЕЧНОСТЕЙ Рекомендации:</vt:lpstr>
      <vt:lpstr>ДЕТИ С ДЕФЕКТАМИ КОНЕЧНОСТЕЙ Рекомендации:</vt:lpstr>
      <vt:lpstr> Дети с расстройством аутистического спектра Рекомендации:</vt:lpstr>
      <vt:lpstr>Дети с расстройством аутистического спектра</vt:lpstr>
      <vt:lpstr>Идеальная инклюзивная смена:  </vt:lpstr>
      <vt:lpstr>ИГРЫ НА КОММУНИКАЦИЮ </vt:lpstr>
      <vt:lpstr>ИГРЫ ДЛЯ ДЕТЕЙ С НАРУШЕНИЕМ СЛУХА </vt:lpstr>
      <vt:lpstr>ИГРЫ ДЛЯ ДЕТЕЙ С НАРУШЕНИЕМ ЗРЕНИЯ</vt:lpstr>
      <vt:lpstr>КОНКУРСЫ:</vt:lpstr>
      <vt:lpstr>Презентация PowerPoint</vt:lpstr>
      <vt:lpstr>Образовательная сессия «Инклюзивный отдых: Мир  без барьеров для каждого  ребенка»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сессия «Инклюзивный отдых: Мир  без барьеров для каждого  ребенка»</dc:title>
  <dc:creator>Meteor_Chel</dc:creator>
  <cp:lastModifiedBy>Meteor_Chel</cp:lastModifiedBy>
  <cp:revision>202</cp:revision>
  <dcterms:created xsi:type="dcterms:W3CDTF">2025-02-06T08:41:53Z</dcterms:created>
  <dcterms:modified xsi:type="dcterms:W3CDTF">2025-02-25T04:19:52Z</dcterms:modified>
</cp:coreProperties>
</file>