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image/x-emf" Extension="emf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def="{5C22544A-7EE6-4342-B048-85BDC9FD1C3A}">
  <a:tblStyle styleId="{5C22544A-7EE6-4342-B048-85BDC9FD1C3A}" styleName="Средний стиль 2 - акцент 1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2H>
      <a:tcStyle/>
    </a:band2H>
    <a:band1V>
      <a:tcStyle>
        <a:fill>
          <a:solidFill>
            <a:schemeClr val="accent1">
              <a:tint val="40000"/>
            </a:schemeClr>
          </a:solidFill>
        </a:fill>
      </a:tcStyle>
    </a:band1V>
    <a:band2V>
      <a:tcStyle/>
    </a:band2V>
    <a:la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no" ?>
<Relationships xmlns="http://schemas.openxmlformats.org/package/2006/relationships">
  <Relationship Id="rId13" Target="slides/slide11.xml" Type="http://schemas.openxmlformats.org/officeDocument/2006/relationships/slide"/>
  <Relationship Id="rId11" Target="slides/slide9.xml" Type="http://schemas.openxmlformats.org/officeDocument/2006/relationships/slide"/>
  <Relationship Id="rId10" Target="slides/slide8.xml" Type="http://schemas.openxmlformats.org/officeDocument/2006/relationships/slide"/>
  <Relationship Id="rId15" Target="tableStyles.xml" Type="http://schemas.openxmlformats.org/officeDocument/2006/relationships/tableStyles"/>
  <Relationship Id="rId9" Target="slides/slide7.xml" Type="http://schemas.openxmlformats.org/officeDocument/2006/relationships/slide"/>
  <Relationship Id="rId8" Target="slides/slide6.xml" Type="http://schemas.openxmlformats.org/officeDocument/2006/relationships/slide"/>
  <Relationship Id="rId7" Target="slides/slide5.xml" Type="http://schemas.openxmlformats.org/officeDocument/2006/relationships/slide"/>
  <Relationship Id="rId14" Target="slides/slide12.xml" Type="http://schemas.openxmlformats.org/officeDocument/2006/relationships/slide"/>
  <Relationship Id="rId6" Target="slides/slide4.xml" Type="http://schemas.openxmlformats.org/officeDocument/2006/relationships/slide"/>
  <Relationship Id="rId5" Target="slides/slide3.xml" Type="http://schemas.openxmlformats.org/officeDocument/2006/relationships/slide"/>
  <Relationship Id="rId4" Target="slides/slide2.xml" Type="http://schemas.openxmlformats.org/officeDocument/2006/relationships/slide"/>
  <Relationship Id="rId12" Target="slides/slide10.xml" Type="http://schemas.openxmlformats.org/officeDocument/2006/relationships/slide"/>
  <Relationship Id="rId3" Target="slides/slide1.xml" Type="http://schemas.openxmlformats.org/officeDocument/2006/relationships/slide"/>
  <Relationship Id="rId2" Target="slideMasters/slideMaster1.xml" Type="http://schemas.openxmlformats.org/officeDocument/2006/relationships/slideMaster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31" name="GroupShape 3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2" name="Shape 32"/>
          <p:cNvSpPr txBox="true"/>
          <p:nvPr isPhoto="false">
            <p:ph idx="0" type="title"/>
          </p:nvPr>
        </p:nvSpPr>
        <p:spPr>
          <a:xfrm flipH="false" flipV="false" rot="0"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33" name="Shape 33"/>
          <p:cNvSpPr txBox="true"/>
          <p:nvPr isPhoto="false">
            <p:ph idx="1" type="subTitle"/>
          </p:nvPr>
        </p:nvSpPr>
        <p:spPr>
          <a:xfrm flipH="false" flipV="false" rot="0"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2400"/>
            </a:lvl1pPr>
            <a:lvl2pPr algn="ctr" indent="0" lvl="1" marL="457200">
              <a:buNone/>
              <a:defRPr sz="2000"/>
            </a:lvl2pPr>
            <a:lvl3pPr algn="ctr" indent="0" lvl="2" marL="914400">
              <a:buNone/>
              <a:defRPr sz="1800"/>
            </a:lvl3pPr>
            <a:lvl4pPr algn="ctr" indent="0" lvl="3" marL="1371600">
              <a:buNone/>
              <a:defRPr sz="1600"/>
            </a:lvl4pPr>
            <a:lvl5pPr algn="ctr" indent="0" lvl="4" marL="1828800">
              <a:buNone/>
              <a:defRPr sz="1600"/>
            </a:lvl5pPr>
            <a:lvl6pPr algn="ctr" indent="0" lvl="5" marL="2286000">
              <a:buNone/>
              <a:defRPr sz="1600"/>
            </a:lvl6pPr>
            <a:lvl7pPr algn="ctr" indent="0" lvl="6" marL="2743200">
              <a:buNone/>
              <a:defRPr sz="1600"/>
            </a:lvl7pPr>
            <a:lvl8pPr algn="ctr" indent="0" lvl="7" marL="3200400">
              <a:buNone/>
              <a:defRPr sz="1600"/>
            </a:lvl8pPr>
            <a:lvl9pPr algn="ctr" indent="0" lvl="8" marL="3657600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34" name="Shape 3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28.06.2023</a:t>
            </a:r>
          </a:p>
        </p:txBody>
      </p:sp>
      <p:sp>
        <p:nvSpPr>
          <p:cNvPr hidden="false" id="35" name="Shape 3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6" name="Shape 3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37" name="GroupShape 3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8" name="Shape 3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9" name="Shape 39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0" name="Shape 4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28.06.2023</a:t>
            </a:r>
          </a:p>
        </p:txBody>
      </p:sp>
      <p:sp>
        <p:nvSpPr>
          <p:cNvPr hidden="false" id="41" name="Shape 4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2" name="Shape 4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18" name="GroupShape 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" name="Shape 19"/>
          <p:cNvSpPr txBox="true"/>
          <p:nvPr isPhoto="false">
            <p:ph idx="0" type="title"/>
          </p:nvPr>
        </p:nvSpPr>
        <p:spPr>
          <a:xfrm flipH="false" flipV="false" rot="0"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0" name="Shape 20"/>
          <p:cNvSpPr txBox="true"/>
          <p:nvPr isPhoto="false">
            <p:ph idx="1" type="body"/>
          </p:nvPr>
        </p:nvSpPr>
        <p:spPr>
          <a:xfrm flipH="false" flipV="false" rot="0"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1" name="Shape 2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28.06.2023</a:t>
            </a:r>
          </a:p>
        </p:txBody>
      </p:sp>
      <p:sp>
        <p:nvSpPr>
          <p:cNvPr hidden="false" id="22" name="Shape 2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3" name="Shape 2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64" name="GroupShape 6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5" name="Shape 6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6" name="Shape 66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7" name="Shape 6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28.06.2023</a:t>
            </a:r>
          </a:p>
        </p:txBody>
      </p:sp>
      <p:sp>
        <p:nvSpPr>
          <p:cNvPr hidden="false" id="68" name="Shape 6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9" name="Shape 6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70" name="GroupShape 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1" name="Shape 71"/>
          <p:cNvSpPr txBox="true"/>
          <p:nvPr isPhoto="false">
            <p:ph idx="0" type="title"/>
          </p:nvPr>
        </p:nvSpPr>
        <p:spPr>
          <a:xfrm flipH="false" flipV="false" rot="0"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72" name="Shape 72"/>
          <p:cNvSpPr txBox="true"/>
          <p:nvPr isPhoto="false">
            <p:ph idx="1" type="body"/>
          </p:nvPr>
        </p:nvSpPr>
        <p:spPr>
          <a:xfrm flipH="false" flipV="false" rot="0"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28.06.2023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59" name="GroupShape 5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0" name="Shape 6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1" name="Shape 6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28.06.2023</a:t>
            </a:r>
          </a:p>
        </p:txBody>
      </p:sp>
      <p:sp>
        <p:nvSpPr>
          <p:cNvPr hidden="false" id="62" name="Shape 6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3" name="Shape 6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0" name="Shape 10"/>
          <p:cNvSpPr txBox="true"/>
          <p:nvPr isPhoto="false">
            <p:ph idx="2" type="body"/>
          </p:nvPr>
        </p:nvSpPr>
        <p:spPr>
          <a:xfrm flipH="false" flipV="false" rot="0"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1" name="Shape 1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28.06.2023</a:t>
            </a:r>
          </a:p>
        </p:txBody>
      </p:sp>
      <p:sp>
        <p:nvSpPr>
          <p:cNvPr hidden="false" id="12" name="Shape 1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3" name="Shape 1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14" name="GroupShape 1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" name="Shape 1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28.06.2023</a:t>
            </a:r>
          </a:p>
        </p:txBody>
      </p:sp>
      <p:sp>
        <p:nvSpPr>
          <p:cNvPr hidden="false" id="16" name="Shape 1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7" name="Shape 1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43" name="GroupShape 4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4" name="Shape 44"/>
          <p:cNvSpPr txBox="true"/>
          <p:nvPr isPhoto="false">
            <p:ph idx="0" type="title"/>
          </p:nvPr>
        </p:nvSpPr>
        <p:spPr>
          <a:xfrm flipH="false" flipV="false" rot="0"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5" name="Shape 45"/>
          <p:cNvSpPr txBox="true"/>
          <p:nvPr isPhoto="false">
            <p:ph idx="1" type="body"/>
          </p:nvPr>
        </p:nvSpPr>
        <p:spPr>
          <a:xfrm flipH="false" flipV="false" rot="0"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6" name="Shape 46"/>
          <p:cNvSpPr txBox="true"/>
          <p:nvPr isPhoto="false">
            <p:ph idx="2" type="body"/>
          </p:nvPr>
        </p:nvSpPr>
        <p:spPr>
          <a:xfrm flipH="false" flipV="false" rot="0"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7" name="Shape 47"/>
          <p:cNvSpPr txBox="true"/>
          <p:nvPr isPhoto="false">
            <p:ph idx="3" type="body"/>
          </p:nvPr>
        </p:nvSpPr>
        <p:spPr>
          <a:xfrm flipH="false" flipV="false" rot="0"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8" name="Shape 48"/>
          <p:cNvSpPr txBox="true"/>
          <p:nvPr isPhoto="false">
            <p:ph idx="4" type="body"/>
          </p:nvPr>
        </p:nvSpPr>
        <p:spPr>
          <a:xfrm flipH="false" flipV="false" rot="0"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9" name="Shape 4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28.06.2023</a:t>
            </a:r>
          </a:p>
        </p:txBody>
      </p:sp>
      <p:sp>
        <p:nvSpPr>
          <p:cNvPr hidden="false" id="50" name="Shape 5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1" name="Shape 5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24" name="GroupShape 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" name="Shape 25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6" name="Shape 26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7" name="Shape 27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8" name="Shape 2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28.06.2023</a:t>
            </a:r>
          </a:p>
        </p:txBody>
      </p:sp>
      <p:sp>
        <p:nvSpPr>
          <p:cNvPr hidden="false" id="29" name="Shape 2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0" name="Shape 3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52" name="GroupShape 5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3" name="Shape 53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4" name="Shape 54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55" name="Shape 55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6" name="Shape 5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28.06.2023</a:t>
            </a:r>
          </a:p>
        </p:txBody>
      </p:sp>
      <p:sp>
        <p:nvSpPr>
          <p:cNvPr hidden="false" id="57" name="Shape 5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8" name="Shape 5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1" Target="../slideLayouts/slideLayout10.xml" Type="http://schemas.openxmlformats.org/officeDocument/2006/relationships/slideLayout"/>
  <Relationship Id="rId10" Target="../slideLayouts/slideLayout9.xml" Type="http://schemas.openxmlformats.org/officeDocument/2006/relationships/slideLayout"/>
  <Relationship Id="rId9" Target="../slideLayouts/slideLayout8.xml" Type="http://schemas.openxmlformats.org/officeDocument/2006/relationships/slideLayout"/>
  <Relationship Id="rId8" Target="../slideLayouts/slideLayout7.xml" Type="http://schemas.openxmlformats.org/officeDocument/2006/relationships/slideLayout"/>
  <Relationship Id="rId7" Target="../slideLayouts/slideLayout6.xml" Type="http://schemas.openxmlformats.org/officeDocument/2006/relationships/slideLayout"/>
  <Relationship Id="rId6" Target="../slideLayouts/slideLayout5.xml" Type="http://schemas.openxmlformats.org/officeDocument/2006/relationships/slideLayout"/>
  <Relationship Id="rId5" Target="../slideLayouts/slideLayout4.xml" Type="http://schemas.openxmlformats.org/officeDocument/2006/relationships/slideLayout"/>
  <Relationship Id="rId4" Target="../slideLayouts/slideLayout3.xml" Type="http://schemas.openxmlformats.org/officeDocument/2006/relationships/slideLayout"/>
  <Relationship Id="rId12" Target="../slideLayouts/slideLayout11.xml" Type="http://schemas.openxmlformats.org/officeDocument/2006/relationships/slideLayout"/>
  <Relationship Id="rId3" Target="../slideLayouts/slideLayout2.xml" Type="http://schemas.openxmlformats.org/officeDocument/2006/relationships/slideLayout"/>
  <Relationship Id="rId2" Target="../slideLayouts/slideLayout1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838200" y="365125"/>
            <a:ext cx="10515600" cy="1325562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28.06.2023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.png" Type="http://schemas.openxmlformats.org/officeDocument/2006/relationships/image"/>
</Relationships>

</file>

<file path=ppt/slides/_rels/slide10.xml.rels><?xml version="1.0" encoding="UTF-8" standalone="no" ?>
<Relationships xmlns="http://schemas.openxmlformats.org/package/2006/relationships">
  <Relationship Id="rId1" Target="../slideLayouts/slideLayout6.xml" Type="http://schemas.openxmlformats.org/officeDocument/2006/relationships/slideLayout"/>
</Relationships>

</file>

<file path=ppt/slides/_rels/slide11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2.xml.rels><?xml version="1.0" encoding="UTF-8" standalone="no" ?>
<Relationships xmlns="http://schemas.openxmlformats.org/package/2006/relationships">
  <Relationship Id="rId4" Target="../slideLayouts/slideLayout6.xml" Type="http://schemas.openxmlformats.org/officeDocument/2006/relationships/slideLayout"/>
  <Relationship Id="rId3" Target="../media/11.png" Type="http://schemas.openxmlformats.org/officeDocument/2006/relationships/image"/>
  <Relationship Id="rId2" Target="../media/10.png" Type="http://schemas.openxmlformats.org/officeDocument/2006/relationships/image"/>
  <Relationship Id="rId1" Target="../media/9.png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1" Target="../slideLayouts/slideLayout6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slideLayouts/slideLayout6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slideLayouts/slideLayout6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slideLayouts/slideLayout6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slideLayouts/slideLayout6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6" Target="../slideLayouts/slideLayout6.xml" Type="http://schemas.openxmlformats.org/officeDocument/2006/relationships/slideLayout"/>
  <Relationship Id="rId5" Target="../media/6.jpeg" Type="http://schemas.openxmlformats.org/officeDocument/2006/relationships/image"/>
  <Relationship Id="rId4" Target="../media/5.jpeg" Type="http://schemas.openxmlformats.org/officeDocument/2006/relationships/image"/>
  <Relationship Id="rId3" Target="../media/4.png" Type="http://schemas.openxmlformats.org/officeDocument/2006/relationships/image"/>
  <Relationship Id="rId2" Target="../media/3.jpeg" Type="http://schemas.openxmlformats.org/officeDocument/2006/relationships/image"/>
  <Relationship Id="rId1" Target="../media/2.emf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3" Target="../slideLayouts/slideLayout6.xml" Type="http://schemas.openxmlformats.org/officeDocument/2006/relationships/slideLayout"/>
  <Relationship Id="rId2" Target="../media/8.emf" Type="http://schemas.openxmlformats.org/officeDocument/2006/relationships/image"/>
  <Relationship Id="rId1" Target="../media/7.png" Type="http://schemas.openxmlformats.org/officeDocument/2006/relationships/image"/>
</Relationships>

</file>

<file path=ppt/slides/_rels/slide9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7" name="Shape 77"/>
          <p:cNvSpPr txBox="false"/>
          <p:nvPr isPhoto="false"/>
        </p:nvSpPr>
        <p:spPr>
          <a:xfrm flipH="false" flipV="false" rot="0">
            <a:off x="0" y="1732545"/>
            <a:ext cx="12192000" cy="2993457"/>
          </a:xfrm>
          <a:prstGeom prst="rect">
            <a:avLst/>
          </a:prstGeom>
          <a:solidFill>
            <a:srgbClr val="E3EBF9"/>
          </a:solidFill>
          <a:ln w="12700">
            <a:solidFill>
              <a:srgbClr val="E3EBF9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8" name="Shape 78"/>
          <p:cNvSpPr txBox="false"/>
          <p:nvPr isPhoto="false"/>
        </p:nvSpPr>
        <p:spPr>
          <a:xfrm flipH="false" flipV="false" rot="0">
            <a:off x="1997847" y="200514"/>
            <a:ext cx="7449604" cy="95410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1400">
                <a:solidFill>
                  <a:srgbClr val="002160"/>
                </a:solidFill>
                <a:latin typeface="Segoe UI"/>
                <a:ea typeface="Segoe UI"/>
                <a:cs typeface="Segoe UI"/>
              </a:rPr>
              <a:t>Расширенное заседание Комитета </a:t>
            </a:r>
            <a:br>
              <a:rPr sz="1400">
                <a:solidFill>
                  <a:srgbClr val="002160"/>
                </a:solidFill>
                <a:latin typeface="Segoe UI"/>
                <a:ea typeface="Segoe UI"/>
                <a:cs typeface="Segoe UI"/>
              </a:rPr>
            </a:br>
            <a:r>
              <a:rPr sz="1400">
                <a:solidFill>
                  <a:srgbClr val="002160"/>
                </a:solidFill>
                <a:latin typeface="Segoe UI"/>
                <a:ea typeface="Segoe UI"/>
                <a:cs typeface="Segoe UI"/>
              </a:rPr>
              <a:t>Государственной Думы по молодёжной политике</a:t>
            </a:r>
            <a:endParaRPr sz="1400">
              <a:solidFill>
                <a:srgbClr val="002160"/>
              </a:solidFill>
              <a:latin typeface="Segoe UI"/>
              <a:ea typeface="Segoe UI"/>
              <a:cs typeface="Segoe UI"/>
            </a:endParaRPr>
          </a:p>
          <a:p>
            <a:pPr algn="ctr" indent="0" marL="0"/>
            <a:r>
              <a:rPr b="true" sz="1400">
                <a:solidFill>
                  <a:srgbClr val="002160"/>
                </a:solidFill>
                <a:latin typeface="Segoe UI"/>
                <a:ea typeface="Segoe UI"/>
                <a:cs typeface="Segoe UI"/>
              </a:rPr>
              <a:t>29 июня </a:t>
            </a:r>
            <a:r>
              <a:rPr b="true" sz="1400">
                <a:solidFill>
                  <a:srgbClr val="002160"/>
                </a:solidFill>
                <a:latin typeface="Segoe UI"/>
                <a:ea typeface="Segoe UI"/>
                <a:cs typeface="Segoe UI"/>
              </a:rPr>
              <a:t>2023 года</a:t>
            </a:r>
            <a:br>
              <a:rPr b="true" sz="1400">
                <a:solidFill>
                  <a:srgbClr val="002160"/>
                </a:solidFill>
                <a:latin typeface="Segoe UI"/>
                <a:ea typeface="Segoe UI"/>
                <a:cs typeface="Segoe UI"/>
              </a:rPr>
            </a:br>
            <a:r>
              <a:rPr b="true" sz="1400">
                <a:solidFill>
                  <a:srgbClr val="002160"/>
                </a:solidFill>
                <a:latin typeface="Segoe UI"/>
                <a:ea typeface="Segoe UI"/>
                <a:cs typeface="Segoe UI"/>
              </a:rPr>
              <a:t>Республика Дагестан</a:t>
            </a:r>
            <a:endParaRPr b="true" sz="1400">
              <a:solidFill>
                <a:srgbClr val="00216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hidden="false" id="79" name="Shape 79"/>
          <p:cNvSpPr txBox="true"/>
          <p:nvPr isPhoto="false"/>
        </p:nvSpPr>
        <p:spPr>
          <a:xfrm flipH="false" flipV="false" rot="0">
            <a:off x="146197" y="2906107"/>
            <a:ext cx="11483912" cy="120032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6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Совершенствование законодательного регулирования вопросов развития молодёжного туризма </a:t>
            </a:r>
            <a:endParaRPr b="true" sz="3600">
              <a:solidFill>
                <a:srgbClr val="0070C0"/>
              </a:solidFill>
              <a:latin typeface="Segoe UI Semibold"/>
              <a:ea typeface="Segoe UI Semibold"/>
              <a:cs typeface="Segoe UI Semibold"/>
            </a:endParaRPr>
          </a:p>
        </p:txBody>
      </p:sp>
      <p:sp>
        <p:nvSpPr>
          <p:cNvPr hidden="false" id="80" name="Shape 80"/>
          <p:cNvSpPr txBox="false"/>
          <p:nvPr isPhoto="false"/>
        </p:nvSpPr>
        <p:spPr>
          <a:xfrm flipH="false" flipV="false" rot="0">
            <a:off x="7956159" y="5714898"/>
            <a:ext cx="3892940" cy="36933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endParaRPr sz="1800">
              <a:solidFill>
                <a:schemeClr val="tx1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hidden="false" id="82" name="Picture 8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0018246" y="-48509"/>
            <a:ext cx="1714500" cy="171450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71" name="GroupShape 17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2" name="Shape 172"/>
          <p:cNvSpPr txBox="false"/>
          <p:nvPr isPhoto="false"/>
        </p:nvSpPr>
        <p:spPr>
          <a:xfrm flipH="false" flipV="false" rot="0">
            <a:off x="0" y="-3"/>
            <a:ext cx="12192000" cy="706585"/>
          </a:xfrm>
          <a:prstGeom prst="rect">
            <a:avLst/>
          </a:prstGeom>
          <a:solidFill>
            <a:srgbClr val="E3EBF9"/>
          </a:solidFill>
          <a:ln w="12700">
            <a:solidFill>
              <a:srgbClr val="E3EBF9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b="true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Активный туризм в физической культуре и спорте согласно форме отчётности 1-ФК</a:t>
            </a:r>
            <a:endParaRPr sz="2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hidden="false" id="173" name="Table 173"/>
          <p:cNvGraphicFramePr/>
          <p:nvPr isPhoto="false"/>
        </p:nvGraphicFramePr>
        <p:xfrm flipH="false" flipV="false" rot="0">
          <a:off x="263237" y="820881"/>
          <a:ext cx="11430000" cy="5876866"/>
        </p:xfrm>
        <a:graphic>
          <a:graphicData uri="http://schemas.openxmlformats.org/drawingml/2006/table">
            <a:tbl>
              <a:tblPr bandCol="false" bandRow="false" firstCol="false" firstRow="false" lastCol="false" lastRow="false"/>
              <a:tblGrid>
                <a:gridCol w="2373115"/>
                <a:gridCol w="2151342"/>
                <a:gridCol w="2443501"/>
                <a:gridCol w="2602858"/>
                <a:gridCol w="1859184"/>
              </a:tblGrid>
              <a:tr h="334125">
                <a:tc gridSpan="1" hMerge="false" rowSpan="1" vMerge="false">
                  <a:txBody>
                    <a:bodyPr/>
                    <a:p>
                      <a:pPr algn="l">
                        <a:lnSpc>
                          <a:spcPct val="115000"/>
                        </a:lnSpc>
                      </a:pP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334125"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Скалолазание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</a:rPr>
                        <a:t>29 885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51 214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2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107174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8D8D8"/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359 %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1002376"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Спортивное ориентирование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</a:rPr>
                        <a:t>149 007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172 769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2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206472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8D8D8"/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r>
                        <a:rPr baseline="0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668251"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Спортивный туризм - всего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</a:rPr>
                        <a:t>369 267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2000">
                          <a:solidFill>
                            <a:srgbClr val="1737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384 767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8D8D8"/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2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853794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8D8D8"/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231%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1002376"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Северная (скандинавская) ходьба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2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</a:rPr>
                        <a:t>Как</a:t>
                      </a:r>
                      <a:r>
                        <a:rPr baseline="0" sz="2000">
                          <a:latin typeface="Calibri"/>
                          <a:ea typeface="Calibri"/>
                          <a:cs typeface="Calibri"/>
                        </a:rPr>
                        <a:t> вид спорта не существовал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2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506394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8D8D8"/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l">
                        <a:lnSpc>
                          <a:spcPct val="115000"/>
                        </a:lnSpc>
                      </a:pP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334125"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Рафтинг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</a:rPr>
                        <a:t>3 424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5 355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2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b="true" sz="2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839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8D8D8"/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184%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334125"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Альпинизм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</a:rPr>
                        <a:t>16 351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2000">
                          <a:solidFill>
                            <a:srgbClr val="1737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22 719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8D8D8"/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2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21 464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8D8D8"/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200%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668251"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Гребной слалом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</a:rPr>
                        <a:t>2 890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3 208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2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4403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8D8D8"/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131%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668251"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</a:rPr>
                        <a:t>Вело</a:t>
                      </a:r>
                      <a:r>
                        <a:rPr baseline="0" sz="2000">
                          <a:latin typeface="Calibri"/>
                          <a:ea typeface="Calibri"/>
                          <a:cs typeface="Calibri"/>
                        </a:rPr>
                        <a:t> и пешие маршруты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2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</a:rPr>
                        <a:t>Вид активности</a:t>
                      </a:r>
                      <a:r>
                        <a:rPr baseline="0" sz="2000">
                          <a:latin typeface="Calibri"/>
                          <a:ea typeface="Calibri"/>
                          <a:cs typeface="Calibri"/>
                        </a:rPr>
                        <a:t> (ранее в статистике не учитывался)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</a:rPr>
                        <a:t>1089148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8D8D8"/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334125"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l">
                        <a:lnSpc>
                          <a:spcPct val="115000"/>
                        </a:lnSpc>
                      </a:pP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l">
                        <a:lnSpc>
                          <a:spcPct val="115000"/>
                        </a:lnSpc>
                      </a:pP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2289294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l">
                        <a:lnSpc>
                          <a:spcPct val="115000"/>
                        </a:lnSpc>
                      </a:pP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 anchorCtr="false" marB="0" marL="68580" marR="6858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</a:tbl>
          </a:graphicData>
        </a:graphic>
      </p:graphicFrame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74" name="GroupShape 17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5" name="Shape 175"/>
          <p:cNvSpPr txBox="false"/>
          <p:nvPr isPhoto="false"/>
        </p:nvSpPr>
        <p:spPr>
          <a:xfrm flipH="false" flipV="false" rot="0">
            <a:off x="263236" y="4519595"/>
            <a:ext cx="11637818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ctr" indent="0" marL="0"/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Приказ Минпросвещения 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России 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и Минэкономразвития России от 19 декабря 2019 г. № 702/811 «Об установлении общих требований к организации и проведению в природной среде следующих мероприятий с участием детей, являющихся членами организованной группы несовершеннолетних туристов: прохождения туристских маршрутов, других маршрутов передвижения, походов, экспедиций, 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слетов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и иных аналогичных мероприятий, а также указанных мероприятий с участием организованных групп детей, проводимых организациями, осуществляющими образовательную деятельность, и организациями отдыха детей и их оздоровления, и к порядку уведомления уполномоченных органов государственной власти о месте, сроках и длительности проведения таких мероприятий».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6" name="Shape 176"/>
          <p:cNvSpPr txBox="false"/>
          <p:nvPr isPhoto="false"/>
        </p:nvSpPr>
        <p:spPr>
          <a:xfrm flipH="false" flipV="false" rot="0">
            <a:off x="415633" y="238080"/>
            <a:ext cx="11333019" cy="923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Федеральный закон от 16.10.2019 N 336-ФЗ 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"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О внесении изменений в отдельные законодательные акты Российской Федерации в части совершенствования государственного регулирования организации отдыха и оздоровления детей"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7" name="Shape 177"/>
          <p:cNvSpPr txBox="false"/>
          <p:nvPr isPhoto="false"/>
        </p:nvSpPr>
        <p:spPr>
          <a:xfrm flipH="false" flipV="false" rot="0">
            <a:off x="5860471" y="1330036"/>
            <a:ext cx="443348" cy="318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8" name="Shape 178"/>
          <p:cNvSpPr txBox="true"/>
          <p:nvPr isPhoto="false"/>
        </p:nvSpPr>
        <p:spPr>
          <a:xfrm flipH="false" flipV="false" rot="0">
            <a:off x="886689" y="2895598"/>
            <a:ext cx="3574473" cy="830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ctr" indent="0" marL="0"/>
            <a:r>
              <a:rPr b="true" sz="24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МИНПРОСВЕЩЕНИЯ РОССИИ</a:t>
            </a:r>
            <a:endParaRPr b="true" sz="24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9" name="Shape 179"/>
          <p:cNvSpPr txBox="false"/>
          <p:nvPr isPhoto="false"/>
        </p:nvSpPr>
        <p:spPr>
          <a:xfrm flipH="false" flipV="false" rot="0">
            <a:off x="3717425" y="1489363"/>
            <a:ext cx="4729436" cy="92333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ctr" indent="0" marL="0"/>
            <a:r>
              <a:rPr b="true" cap="none" spc="0" sz="5400">
                <a:solidFill>
                  <a:srgbClr val="6C9BCD"/>
                </a:solidFill>
                <a:latin typeface="+mn-lt"/>
                <a:ea typeface="+mn-ea"/>
                <a:cs typeface="+mn-cs"/>
              </a:rPr>
              <a:t>ПОЛНОМОЧИЯ</a:t>
            </a:r>
            <a:endParaRPr b="true" cap="none" spc="0" sz="5400">
              <a:solidFill>
                <a:srgbClr val="6C9BC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80" name="Shape 180"/>
          <p:cNvSpPr txBox="true"/>
          <p:nvPr isPhoto="false"/>
        </p:nvSpPr>
        <p:spPr>
          <a:xfrm flipH="false" flipV="false" rot="0">
            <a:off x="8146473" y="2895597"/>
            <a:ext cx="360218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ctr" indent="0" marL="0"/>
            <a:r>
              <a:rPr b="true" sz="24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МИНЭКОНОМРАЗВИТИЯ  РОССИИ</a:t>
            </a:r>
            <a:endParaRPr b="true" sz="24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81" name="Shape 181"/>
          <p:cNvSpPr txBox="false"/>
          <p:nvPr isPhoto="false"/>
        </p:nvSpPr>
        <p:spPr>
          <a:xfrm flipH="false" flipV="false" rot="0">
            <a:off x="3893126" y="2412693"/>
            <a:ext cx="443348" cy="318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82" name="Shape 182"/>
          <p:cNvSpPr txBox="false"/>
          <p:nvPr isPhoto="false"/>
        </p:nvSpPr>
        <p:spPr>
          <a:xfrm flipH="false" flipV="false" rot="0">
            <a:off x="8206919" y="2412693"/>
            <a:ext cx="443348" cy="318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83" name="Shape 183"/>
          <p:cNvSpPr txBox="false"/>
          <p:nvPr isPhoto="false"/>
        </p:nvSpPr>
        <p:spPr>
          <a:xfrm flipH="false" flipV="false" rot="19229012">
            <a:off x="4525663" y="3806360"/>
            <a:ext cx="443348" cy="536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84" name="Shape 184"/>
          <p:cNvSpPr txBox="false"/>
          <p:nvPr isPhoto="false"/>
        </p:nvSpPr>
        <p:spPr>
          <a:xfrm flipH="false" flipV="false" rot="2245223">
            <a:off x="7646255" y="3765810"/>
            <a:ext cx="443348" cy="536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85" name="GroupShape 18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6" name="Shape 186"/>
          <p:cNvSpPr txBox="false"/>
          <p:nvPr isPhoto="false"/>
        </p:nvSpPr>
        <p:spPr>
          <a:xfrm flipH="false" flipV="false" rot="0">
            <a:off x="0" y="-4"/>
            <a:ext cx="12192000" cy="1039660"/>
          </a:xfrm>
          <a:prstGeom prst="rect">
            <a:avLst/>
          </a:prstGeom>
          <a:solidFill>
            <a:srgbClr val="E3EBF9"/>
          </a:solidFill>
          <a:ln w="12700">
            <a:solidFill>
              <a:srgbClr val="E3EBF9"/>
            </a:solidFill>
            <a:prstDash val="solid"/>
          </a:ln>
        </p:spPr>
        <p:txBody>
          <a:bodyPr anchor="ctr" bIns="45720" lIns="91440" rIns="91440" tIns="45720"/>
          <a:p>
            <a:pPr algn="l" indent="0" marL="174625"/>
            <a:r>
              <a:rPr b="true" sz="2400">
                <a:solidFill>
                  <a:srgbClr val="3A579B"/>
                </a:solidFill>
                <a:latin typeface="Calibri"/>
                <a:ea typeface="Calibri"/>
                <a:cs typeface="Calibri"/>
              </a:rPr>
              <a:t>Мнение экспертов</a:t>
            </a:r>
            <a:endParaRPr b="true" sz="2400">
              <a:solidFill>
                <a:srgbClr val="3A579B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188" name="Picture 18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95246" y="1247477"/>
            <a:ext cx="5599796" cy="3713018"/>
          </a:xfrm>
          <a:prstGeom prst="rect">
            <a:avLst/>
          </a:prstGeom>
          <a:ln>
            <a:noFill/>
          </a:ln>
        </p:spPr>
      </p:pic>
      <p:pic>
        <p:nvPicPr>
          <p:cNvPr hidden="false" id="190" name="Picture 19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361402" y="1247477"/>
            <a:ext cx="5343525" cy="4352925"/>
          </a:xfrm>
          <a:prstGeom prst="rect">
            <a:avLst/>
          </a:prstGeom>
          <a:ln>
            <a:noFill/>
          </a:ln>
        </p:spPr>
      </p:pic>
      <p:pic>
        <p:nvPicPr>
          <p:cNvPr hidden="false" id="192" name="Picture 192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95246" y="5218834"/>
            <a:ext cx="5599796" cy="135255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3" name="GroupShape 8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4" name="Shape 84"/>
          <p:cNvSpPr txBox="false"/>
          <p:nvPr isPhoto="false"/>
        </p:nvSpPr>
        <p:spPr>
          <a:xfrm flipH="false" flipV="false" rot="0">
            <a:off x="0" y="-3"/>
            <a:ext cx="12192000" cy="1039660"/>
          </a:xfrm>
          <a:prstGeom prst="rect">
            <a:avLst/>
          </a:prstGeom>
          <a:solidFill>
            <a:srgbClr val="E3EBF9"/>
          </a:solidFill>
          <a:ln w="12700">
            <a:solidFill>
              <a:srgbClr val="E3EBF9"/>
            </a:solidFill>
            <a:prstDash val="solid"/>
          </a:ln>
        </p:spPr>
        <p:txBody>
          <a:bodyPr anchor="ctr" bIns="45720" lIns="91440" rIns="91440" tIns="45720"/>
          <a:p>
            <a:pPr algn="l" indent="0" marL="174625"/>
            <a:r>
              <a:rPr b="true" sz="2400">
                <a:solidFill>
                  <a:srgbClr val="3A579B"/>
                </a:solidFill>
                <a:latin typeface="Calibri"/>
                <a:ea typeface="Calibri"/>
                <a:cs typeface="Calibri"/>
              </a:rPr>
              <a:t>Федеральный закон «Об основах туристской деятельности» № 132-ФЗ</a:t>
            </a:r>
            <a:endParaRPr b="true" sz="2400">
              <a:solidFill>
                <a:srgbClr val="3A579B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85" name="Shape 85"/>
          <p:cNvSpPr txBox="false"/>
          <p:nvPr isPhoto="false"/>
        </p:nvSpPr>
        <p:spPr>
          <a:xfrm flipH="false" flipV="false" rot="0">
            <a:off x="304800" y="1212325"/>
            <a:ext cx="11582400" cy="24314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just" indent="0" marL="0"/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туризм - временные выезды (путешествия) граждан Российской Федерации, иностранных граждан и лиц без гражданства (далее - лица) с постоянного места жительства в </a:t>
            </a:r>
            <a:r>
              <a:rPr b="true" sz="28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лечебно-оздоровительных,</a:t>
            </a:r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рекреационных, </a:t>
            </a:r>
            <a:r>
              <a:rPr b="true" sz="28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познавательных, </a:t>
            </a:r>
            <a:r>
              <a:rPr b="true" sz="2800" u="sng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физкультурно-спортивных</a:t>
            </a:r>
            <a:r>
              <a:rPr b="true" sz="28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профессионально-деловых и </a:t>
            </a:r>
            <a:r>
              <a:rPr b="true" sz="28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иных</a:t>
            </a:r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целях без занятия деятельностью, связанной с получением дохода от источников в стране (месте) временного пребывания</a:t>
            </a:r>
            <a:endParaRPr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6" name="Shape 86"/>
          <p:cNvSpPr txBox="false"/>
          <p:nvPr isPhoto="false"/>
        </p:nvSpPr>
        <p:spPr>
          <a:xfrm flipH="false" flipV="false" rot="0">
            <a:off x="304800" y="4024798"/>
            <a:ext cx="11582400" cy="23698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l" indent="0" marL="0"/>
            <a:r>
              <a:rPr sz="2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турист - лицо, посещающее страну (место) временного пребывания в лечебно-оздоровительных, рекреационных, познавательных, физкультурно-спортивных, профессионально-деловых и иных целях без занятия деятельностью, связанной с получением дохода от источников в стране (месте) временного пребывания, на период от </a:t>
            </a:r>
            <a:r>
              <a:rPr b="true" sz="2800" u="sng">
                <a:solidFill>
                  <a:schemeClr val="dk1"/>
                </a:solidFill>
                <a:latin typeface="+mn-lt"/>
                <a:ea typeface="+mn-ea"/>
                <a:cs typeface="+mn-cs"/>
              </a:rPr>
              <a:t>24 часов до 6 месяцев подряд </a:t>
            </a:r>
            <a:r>
              <a:rPr sz="2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или осуществляющее не менее одной </a:t>
            </a:r>
            <a:r>
              <a:rPr sz="2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ночевки</a:t>
            </a:r>
            <a:r>
              <a:rPr sz="2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в стране (месте) временного пребывания </a:t>
            </a:r>
            <a:endParaRPr sz="24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7" name="GroupShape 8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8" name="Shape 88"/>
          <p:cNvSpPr txBox="false"/>
          <p:nvPr isPhoto="false"/>
        </p:nvSpPr>
        <p:spPr>
          <a:xfrm flipH="false" flipV="false" rot="0">
            <a:off x="0" y="-3"/>
            <a:ext cx="12192000" cy="665021"/>
          </a:xfrm>
          <a:prstGeom prst="rect">
            <a:avLst/>
          </a:prstGeom>
          <a:solidFill>
            <a:srgbClr val="E3EBF9"/>
          </a:solidFill>
          <a:ln w="12700">
            <a:solidFill>
              <a:srgbClr val="E3EBF9"/>
            </a:solidFill>
            <a:prstDash val="solid"/>
          </a:ln>
        </p:spPr>
        <p:txBody>
          <a:bodyPr anchor="ctr" bIns="45720" lIns="91440" rIns="91440" tIns="45720"/>
          <a:p>
            <a:pPr algn="l" indent="0" marL="174625"/>
            <a:r>
              <a:rPr b="true" sz="2400">
                <a:solidFill>
                  <a:srgbClr val="3A579B"/>
                </a:solidFill>
                <a:latin typeface="Calibri"/>
                <a:ea typeface="Calibri"/>
                <a:cs typeface="Calibri"/>
              </a:rPr>
              <a:t>Федеральный закон «Об основах туристской деятельности» № 132-ФЗ</a:t>
            </a:r>
            <a:endParaRPr b="true" sz="2400">
              <a:solidFill>
                <a:srgbClr val="3A579B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89" name="Shape 89"/>
          <p:cNvSpPr txBox="false"/>
          <p:nvPr isPhoto="false"/>
        </p:nvSpPr>
        <p:spPr>
          <a:xfrm flipH="false" flipV="false" rot="0">
            <a:off x="304800" y="2033896"/>
            <a:ext cx="11582400" cy="8925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l" indent="0" marL="0"/>
            <a:r>
              <a:rPr sz="2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туроператорская деятельность - деятельность по формированию, продвижению и реализации </a:t>
            </a:r>
            <a:r>
              <a:rPr b="true" sz="2800" u="sng">
                <a:solidFill>
                  <a:schemeClr val="dk1"/>
                </a:solidFill>
                <a:latin typeface="+mn-lt"/>
                <a:ea typeface="+mn-ea"/>
                <a:cs typeface="+mn-cs"/>
              </a:rPr>
              <a:t>туристского продукта</a:t>
            </a:r>
            <a:r>
              <a:rPr sz="2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, осуществляемая юридическим </a:t>
            </a:r>
            <a:r>
              <a:rPr sz="2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лицом</a:t>
            </a:r>
            <a:endParaRPr sz="24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0" name="Shape 90"/>
          <p:cNvSpPr txBox="false"/>
          <p:nvPr isPhoto="false"/>
        </p:nvSpPr>
        <p:spPr>
          <a:xfrm flipH="false" flipV="false" rot="0">
            <a:off x="304800" y="819964"/>
            <a:ext cx="11582400" cy="8925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l" indent="0" marL="0"/>
            <a:r>
              <a:rPr sz="2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туристская деятельность - </a:t>
            </a:r>
            <a:r>
              <a:rPr b="true" sz="2800" u="sng">
                <a:solidFill>
                  <a:schemeClr val="dk1"/>
                </a:solidFill>
                <a:latin typeface="+mn-lt"/>
                <a:ea typeface="+mn-ea"/>
                <a:cs typeface="+mn-cs"/>
              </a:rPr>
              <a:t>туроператорская</a:t>
            </a:r>
            <a:r>
              <a:rPr sz="2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и турагентская деятельность, а также </a:t>
            </a:r>
            <a:r>
              <a:rPr sz="2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иная деятельность </a:t>
            </a:r>
            <a:r>
              <a:rPr sz="2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по организации путешествий </a:t>
            </a:r>
            <a:endParaRPr sz="24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1" name="Shape 91"/>
          <p:cNvSpPr txBox="false"/>
          <p:nvPr isPhoto="false"/>
        </p:nvSpPr>
        <p:spPr>
          <a:xfrm flipH="false" flipV="false" rot="0">
            <a:off x="304800" y="3299928"/>
            <a:ext cx="11582400" cy="16312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l" indent="0" marL="0"/>
            <a:r>
              <a:rPr sz="2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туристский продукт - </a:t>
            </a:r>
            <a:r>
              <a:rPr b="true" sz="2800" u="sng">
                <a:solidFill>
                  <a:schemeClr val="dk1"/>
                </a:solidFill>
                <a:latin typeface="+mn-lt"/>
                <a:ea typeface="+mn-ea"/>
                <a:cs typeface="+mn-cs"/>
              </a:rPr>
              <a:t>комплекс услуг по перевозке и размещению</a:t>
            </a:r>
            <a:r>
              <a:rPr sz="2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, оказываемых за общую цену (независимо от включения в общую цену стоимости </a:t>
            </a:r>
            <a:r>
              <a:rPr i="true" sz="2400" u="sng">
                <a:solidFill>
                  <a:schemeClr val="dk1"/>
                </a:solidFill>
                <a:latin typeface="+mn-lt"/>
                <a:ea typeface="+mn-ea"/>
                <a:cs typeface="+mn-cs"/>
              </a:rPr>
              <a:t>экскурсионного обслуживания и (или) других услуг)</a:t>
            </a:r>
            <a:r>
              <a:rPr sz="2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по договору о реализации туристского продукта </a:t>
            </a:r>
            <a:endParaRPr sz="24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2" name="Shape 92"/>
          <p:cNvSpPr txBox="false"/>
          <p:nvPr isPhoto="false"/>
        </p:nvSpPr>
        <p:spPr>
          <a:xfrm flipH="false" flipV="false" rot="0">
            <a:off x="5645726" y="1712516"/>
            <a:ext cx="512619" cy="321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3" name="Shape 93"/>
          <p:cNvSpPr txBox="false"/>
          <p:nvPr isPhoto="false"/>
        </p:nvSpPr>
        <p:spPr>
          <a:xfrm flipH="false" flipV="false" rot="0">
            <a:off x="5618016" y="2955638"/>
            <a:ext cx="512619" cy="362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4" name="Shape 94"/>
          <p:cNvSpPr txBox="false"/>
          <p:nvPr isPhoto="false"/>
        </p:nvSpPr>
        <p:spPr>
          <a:xfrm flipH="false" flipV="false" rot="0">
            <a:off x="2770908" y="5084618"/>
            <a:ext cx="6262254" cy="1551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5" name="Shape 95"/>
          <p:cNvSpPr txBox="false"/>
          <p:nvPr isPhoto="false"/>
        </p:nvSpPr>
        <p:spPr>
          <a:xfrm flipH="false" flipV="false" rot="0">
            <a:off x="4877663" y="5301095"/>
            <a:ext cx="2048743" cy="111875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Туристские услуги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6" name="Shape 96"/>
          <p:cNvSpPr txBox="true"/>
          <p:nvPr isPhoto="false"/>
        </p:nvSpPr>
        <p:spPr>
          <a:xfrm flipH="false" flipV="false" rot="0">
            <a:off x="3491345" y="5675806"/>
            <a:ext cx="886909" cy="369332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Туризм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7" name="Shape 97"/>
          <p:cNvSpPr txBox="true"/>
          <p:nvPr isPhoto="false"/>
        </p:nvSpPr>
        <p:spPr>
          <a:xfrm flipH="false" flipV="false" rot="0">
            <a:off x="7245928" y="5675806"/>
            <a:ext cx="886908" cy="369332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Туризм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8" name="GroupShape 9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9" name="Shape 99"/>
          <p:cNvSpPr txBox="false"/>
          <p:nvPr isPhoto="false"/>
        </p:nvSpPr>
        <p:spPr>
          <a:xfrm flipH="false" flipV="false" rot="0">
            <a:off x="0" y="-3"/>
            <a:ext cx="12192000" cy="1039660"/>
          </a:xfrm>
          <a:prstGeom prst="rect">
            <a:avLst/>
          </a:prstGeom>
          <a:solidFill>
            <a:srgbClr val="E3EBF9"/>
          </a:solidFill>
          <a:ln w="12700">
            <a:solidFill>
              <a:srgbClr val="E3EBF9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b="true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ДИРЕКТИВА (ЕС) N 2015/2302 ЕВРОПЕЙСКОГО ПАРЛАМЕНТА И СОВЕТА ЕС О ПАКЕТНЫХ ТУРАХ И СВЯЗАННЫХ С НИМИ ТУРИСТСКИХ УСЛУГАХ </a:t>
            </a:r>
            <a:endParaRPr sz="2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0" name="Shape 100"/>
          <p:cNvSpPr txBox="false"/>
          <p:nvPr isPhoto="false"/>
        </p:nvSpPr>
        <p:spPr>
          <a:xfrm flipH="false" flipV="false" rot="0">
            <a:off x="304799" y="1198470"/>
            <a:ext cx="11707091" cy="1261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just" indent="0" marL="0"/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Директива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устанавливает 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перечень важных прав потребителей в отношении </a:t>
            </a:r>
            <a:r>
              <a:rPr b="true" sz="20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комплексного туризма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, </a:t>
            </a:r>
            <a:r>
              <a:rPr b="true" sz="2000" u="sng">
                <a:solidFill>
                  <a:schemeClr val="dk1"/>
                </a:solidFill>
                <a:latin typeface="+mn-lt"/>
                <a:ea typeface="+mn-ea"/>
                <a:cs typeface="+mn-cs"/>
              </a:rPr>
              <a:t>комплексного отдыха и комплексных туров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, в частности, в отношении требований к информации, ответственности операторов за исполнение пакета услуг и средств защиты в случае несостоятельности организатора или продавца тура. 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1" name="Shape 101"/>
          <p:cNvSpPr txBox="false"/>
          <p:nvPr isPhoto="false"/>
        </p:nvSpPr>
        <p:spPr>
          <a:xfrm flipH="false" flipV="false" rot="0">
            <a:off x="304799" y="3214357"/>
            <a:ext cx="11707091" cy="646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l" indent="0" marL="0"/>
            <a:r>
              <a:rPr b="true" sz="1800" u="sng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Туризм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играет важную роль в экономике ЕС, а </a:t>
            </a:r>
            <a:r>
              <a:rPr b="true" sz="1800" u="sng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комплексный туризм, комплексный отдых и комплексные туры 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(далее - пакет услуг) составляют значительную долю туристического рынка. 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2" name="Shape 102"/>
          <p:cNvSpPr txBox="true"/>
          <p:nvPr isPhoto="false"/>
        </p:nvSpPr>
        <p:spPr>
          <a:xfrm flipH="false" flipV="false" rot="0">
            <a:off x="3144981" y="2492804"/>
            <a:ext cx="5701369" cy="369332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Понятия «туризм»  и «комплексный туризм» разделены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3" name="Shape 103"/>
          <p:cNvSpPr txBox="false"/>
          <p:nvPr isPhoto="false"/>
        </p:nvSpPr>
        <p:spPr>
          <a:xfrm flipH="true" flipV="false" rot="0">
            <a:off x="969818" y="2862136"/>
            <a:ext cx="4350327" cy="227427"/>
          </a:xfrm>
          <a:prstGeom prst="straightConnector1">
            <a:avLst/>
          </a:prstGeom>
          <a:ln w="6350">
            <a:solidFill>
              <a:schemeClr val="accent1"/>
            </a:solidFill>
            <a:prstDash val="solid"/>
            <a:tailEnd len="med" type="arrow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04" name="Shape 104"/>
          <p:cNvSpPr txBox="false"/>
          <p:nvPr isPhoto="false"/>
        </p:nvSpPr>
        <p:spPr>
          <a:xfrm flipH="false" flipV="false" rot="0">
            <a:off x="5320145" y="2862136"/>
            <a:ext cx="3602181" cy="227427"/>
          </a:xfrm>
          <a:prstGeom prst="straightConnector1">
            <a:avLst/>
          </a:prstGeom>
          <a:ln w="6350">
            <a:solidFill>
              <a:schemeClr val="accent1"/>
            </a:solidFill>
            <a:prstDash val="solid"/>
            <a:tailEnd len="med" type="arrow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05" name="Shape 105"/>
          <p:cNvSpPr txBox="false"/>
          <p:nvPr isPhoto="false"/>
        </p:nvSpPr>
        <p:spPr>
          <a:xfrm flipH="false" flipV="false" rot="0">
            <a:off x="304799" y="4658281"/>
            <a:ext cx="1159625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…пакеты 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услуг или связанные с ними туристские услуги, предлагаемые или оказываемые периодически, на некоммерческой основе и в отношении ограниченной группы туристов, </a:t>
            </a:r>
            <a:r>
              <a:rPr sz="1800" u="sng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исключены 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из сферы действия настоящей Директивы. Последние могут, в частности, включать путешествия, организованные не более нескольких раз в год благотворительными обществами, спортивными клубами или школами для своих членов без предложения их широкому кругу лиц. Достоверная информация об указанном исключении должна быть общедоступна для обеспечения надлежащего информирования операторов и туристов о том, что данные пакеты услуг или связанные с ними туристские услуги не подпадают под сферу действия настоящей Директивы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6" name="Shape 106"/>
          <p:cNvSpPr txBox="true"/>
          <p:nvPr isPhoto="false"/>
        </p:nvSpPr>
        <p:spPr>
          <a:xfrm flipH="false" flipV="false" rot="0">
            <a:off x="1939636" y="3989165"/>
            <a:ext cx="11596256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Даже туристские услуги для своих членов не относятся  к сфере действия директивы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7" name="Shape 107"/>
          <p:cNvSpPr txBox="false"/>
          <p:nvPr isPhoto="false"/>
        </p:nvSpPr>
        <p:spPr>
          <a:xfrm flipH="false" flipV="false" rot="0">
            <a:off x="5818909" y="4358498"/>
            <a:ext cx="339435" cy="171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8" name="GroupShape 10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9" name="Shape 109"/>
          <p:cNvSpPr txBox="false"/>
          <p:nvPr isPhoto="false"/>
        </p:nvSpPr>
        <p:spPr>
          <a:xfrm flipH="false" flipV="false" rot="0">
            <a:off x="-33229" y="3462411"/>
            <a:ext cx="12225229" cy="14058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10" name="Shape 110"/>
          <p:cNvSpPr txBox="false"/>
          <p:nvPr isPhoto="false"/>
        </p:nvSpPr>
        <p:spPr>
          <a:xfrm flipH="false" flipV="false" rot="0">
            <a:off x="3120020" y="3463249"/>
            <a:ext cx="6444061" cy="9624"/>
          </a:xfrm>
          <a:prstGeom prst="line">
            <a:avLst/>
          </a:prstGeom>
          <a:ln w="76200">
            <a:solidFill>
              <a:srgbClr val="009FE3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11" name="Shape 111"/>
          <p:cNvSpPr txBox="false"/>
          <p:nvPr isPhoto="false"/>
        </p:nvSpPr>
        <p:spPr>
          <a:xfrm flipH="false" flipV="false" rot="0">
            <a:off x="237004" y="3382620"/>
            <a:ext cx="170884" cy="170884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2" name="Shape 112"/>
          <p:cNvSpPr txBox="false"/>
          <p:nvPr isPhoto="false"/>
        </p:nvSpPr>
        <p:spPr>
          <a:xfrm flipH="false" flipV="false" rot="0">
            <a:off x="1633985" y="3382620"/>
            <a:ext cx="170883" cy="170884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3" name="Shape 113"/>
          <p:cNvSpPr txBox="false"/>
          <p:nvPr isPhoto="false"/>
        </p:nvSpPr>
        <p:spPr>
          <a:xfrm flipH="false" flipV="false" rot="0">
            <a:off x="2949136" y="3377808"/>
            <a:ext cx="170883" cy="170884"/>
          </a:xfrm>
          <a:prstGeom prst="ellipse">
            <a:avLst/>
          </a:prstGeom>
          <a:solidFill>
            <a:srgbClr val="009FE3"/>
          </a:solidFill>
          <a:ln w="12700">
            <a:solidFill>
              <a:srgbClr val="009FE3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4" name="Shape 114"/>
          <p:cNvSpPr txBox="false"/>
          <p:nvPr isPhoto="false"/>
        </p:nvSpPr>
        <p:spPr>
          <a:xfrm flipH="false" flipV="false" rot="0">
            <a:off x="4372627" y="3382620"/>
            <a:ext cx="170884" cy="170884"/>
          </a:xfrm>
          <a:prstGeom prst="ellipse">
            <a:avLst/>
          </a:prstGeom>
          <a:solidFill>
            <a:srgbClr val="009FE3"/>
          </a:solidFill>
          <a:ln w="12700">
            <a:solidFill>
              <a:srgbClr val="009FE3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5" name="Shape 115"/>
          <p:cNvSpPr txBox="false"/>
          <p:nvPr isPhoto="false"/>
        </p:nvSpPr>
        <p:spPr>
          <a:xfrm flipH="false" flipV="false" rot="0">
            <a:off x="5285525" y="3372965"/>
            <a:ext cx="170884" cy="170884"/>
          </a:xfrm>
          <a:prstGeom prst="ellipse">
            <a:avLst/>
          </a:prstGeom>
          <a:solidFill>
            <a:srgbClr val="009FE3"/>
          </a:solidFill>
          <a:ln w="12700">
            <a:solidFill>
              <a:srgbClr val="009FE3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6" name="Shape 116"/>
          <p:cNvSpPr txBox="false"/>
          <p:nvPr isPhoto="false"/>
        </p:nvSpPr>
        <p:spPr>
          <a:xfrm flipH="false" flipV="false" rot="0">
            <a:off x="6706114" y="3369752"/>
            <a:ext cx="170884" cy="170884"/>
          </a:xfrm>
          <a:prstGeom prst="ellipse">
            <a:avLst/>
          </a:prstGeom>
          <a:solidFill>
            <a:srgbClr val="009FE3"/>
          </a:solidFill>
          <a:ln w="12700">
            <a:solidFill>
              <a:srgbClr val="009FE3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7" name="Shape 117"/>
          <p:cNvSpPr txBox="false"/>
          <p:nvPr isPhoto="false"/>
        </p:nvSpPr>
        <p:spPr>
          <a:xfrm flipH="false" flipV="false" rot="0">
            <a:off x="8133860" y="3372965"/>
            <a:ext cx="170884" cy="170884"/>
          </a:xfrm>
          <a:prstGeom prst="ellipse">
            <a:avLst/>
          </a:prstGeom>
          <a:solidFill>
            <a:srgbClr val="009FE3"/>
          </a:solidFill>
          <a:ln w="12700">
            <a:solidFill>
              <a:srgbClr val="009FE3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8" name="Shape 118"/>
          <p:cNvSpPr txBox="false"/>
          <p:nvPr isPhoto="false"/>
        </p:nvSpPr>
        <p:spPr>
          <a:xfrm flipH="false" flipV="false" rot="0">
            <a:off x="9530759" y="3395583"/>
            <a:ext cx="170884" cy="170884"/>
          </a:xfrm>
          <a:prstGeom prst="ellipse">
            <a:avLst/>
          </a:prstGeom>
          <a:solidFill>
            <a:srgbClr val="009FE3"/>
          </a:solidFill>
          <a:ln w="12700">
            <a:solidFill>
              <a:srgbClr val="009FE3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9" name="Shape 119"/>
          <p:cNvSpPr txBox="false"/>
          <p:nvPr isPhoto="false"/>
        </p:nvSpPr>
        <p:spPr>
          <a:xfrm flipH="false" flipV="false" rot="0">
            <a:off x="11062076" y="3400295"/>
            <a:ext cx="170884" cy="170884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0" name="Shape 120"/>
          <p:cNvSpPr txBox="true"/>
          <p:nvPr isPhoto="false"/>
        </p:nvSpPr>
        <p:spPr>
          <a:xfrm flipH="false" flipV="false" rot="0">
            <a:off x="86997" y="2968030"/>
            <a:ext cx="981359" cy="369332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 indent="0" marL="0"/>
            <a:r>
              <a:rPr sz="18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&lt; </a:t>
            </a:r>
            <a:r>
              <a:rPr sz="18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5 лет</a:t>
            </a:r>
            <a:endParaRPr sz="1800">
              <a:solidFill>
                <a:schemeClr val="tx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hidden="false" id="121" name="Shape 121"/>
          <p:cNvSpPr txBox="true"/>
          <p:nvPr isPhoto="false"/>
        </p:nvSpPr>
        <p:spPr>
          <a:xfrm flipH="false" flipV="false" rot="0">
            <a:off x="1381339" y="2929440"/>
            <a:ext cx="867545" cy="369331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 indent="0" marL="0"/>
            <a:r>
              <a:rPr sz="18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10 лет</a:t>
            </a:r>
            <a:endParaRPr sz="1800">
              <a:solidFill>
                <a:schemeClr val="tx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hidden="false" id="122" name="Shape 122"/>
          <p:cNvSpPr txBox="true"/>
          <p:nvPr isPhoto="false"/>
        </p:nvSpPr>
        <p:spPr>
          <a:xfrm flipH="false" flipV="false" rot="0">
            <a:off x="2439503" y="2972186"/>
            <a:ext cx="955711" cy="369332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ctr" indent="0" marL="0"/>
            <a:r>
              <a:rPr b="true" sz="1800">
                <a:solidFill>
                  <a:srgbClr val="009FE3"/>
                </a:solidFill>
                <a:latin typeface="Tahoma"/>
                <a:ea typeface="Tahoma"/>
                <a:cs typeface="Tahoma"/>
              </a:rPr>
              <a:t>14 лет</a:t>
            </a:r>
            <a:endParaRPr b="true" sz="1800">
              <a:solidFill>
                <a:srgbClr val="009FE3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hidden="false" id="123" name="Shape 123"/>
          <p:cNvSpPr txBox="true"/>
          <p:nvPr isPhoto="false"/>
        </p:nvSpPr>
        <p:spPr>
          <a:xfrm flipH="false" flipV="false" rot="0">
            <a:off x="3822207" y="2972186"/>
            <a:ext cx="955711" cy="369332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ctr" indent="0" marL="0"/>
            <a:r>
              <a:rPr b="true" sz="1800">
                <a:solidFill>
                  <a:srgbClr val="009FE3"/>
                </a:solidFill>
                <a:latin typeface="Tahoma"/>
                <a:ea typeface="Tahoma"/>
                <a:cs typeface="Tahoma"/>
              </a:rPr>
              <a:t>18 лет</a:t>
            </a:r>
            <a:endParaRPr b="true" sz="1800">
              <a:solidFill>
                <a:srgbClr val="009FE3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hidden="false" id="124" name="Shape 124"/>
          <p:cNvSpPr txBox="true"/>
          <p:nvPr isPhoto="false"/>
        </p:nvSpPr>
        <p:spPr>
          <a:xfrm flipH="false" flipV="false" rot="0">
            <a:off x="4891188" y="2984263"/>
            <a:ext cx="955711" cy="369331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ctr" indent="0" marL="0"/>
            <a:r>
              <a:rPr b="true" sz="1800">
                <a:solidFill>
                  <a:srgbClr val="009FE3"/>
                </a:solidFill>
                <a:latin typeface="Tahoma"/>
                <a:ea typeface="Tahoma"/>
                <a:cs typeface="Tahoma"/>
              </a:rPr>
              <a:t>20 лет</a:t>
            </a:r>
            <a:endParaRPr b="true" sz="1800">
              <a:solidFill>
                <a:srgbClr val="009FE3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hidden="false" id="125" name="Shape 125"/>
          <p:cNvSpPr txBox="true"/>
          <p:nvPr isPhoto="false"/>
        </p:nvSpPr>
        <p:spPr>
          <a:xfrm flipH="false" flipV="false" rot="0">
            <a:off x="6156900" y="2979792"/>
            <a:ext cx="955710" cy="369331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ctr" indent="0" marL="0"/>
            <a:r>
              <a:rPr b="true" sz="1800">
                <a:solidFill>
                  <a:srgbClr val="009FE3"/>
                </a:solidFill>
                <a:latin typeface="Tahoma"/>
                <a:ea typeface="Tahoma"/>
                <a:cs typeface="Tahoma"/>
              </a:rPr>
              <a:t>25 лет</a:t>
            </a:r>
            <a:endParaRPr b="true" sz="1800">
              <a:solidFill>
                <a:srgbClr val="009FE3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hidden="false" id="126" name="Shape 126"/>
          <p:cNvSpPr txBox="true"/>
          <p:nvPr isPhoto="false"/>
        </p:nvSpPr>
        <p:spPr>
          <a:xfrm flipH="false" flipV="false" rot="0">
            <a:off x="7656597" y="2982901"/>
            <a:ext cx="955711" cy="369331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ctr" indent="0" marL="0"/>
            <a:r>
              <a:rPr b="true" sz="1800">
                <a:solidFill>
                  <a:srgbClr val="009FE3"/>
                </a:solidFill>
                <a:latin typeface="Tahoma"/>
                <a:ea typeface="Tahoma"/>
                <a:cs typeface="Tahoma"/>
              </a:rPr>
              <a:t>30 лет</a:t>
            </a:r>
            <a:endParaRPr b="true" sz="1800">
              <a:solidFill>
                <a:srgbClr val="009FE3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hidden="false" id="127" name="Shape 127"/>
          <p:cNvSpPr txBox="true"/>
          <p:nvPr isPhoto="false"/>
        </p:nvSpPr>
        <p:spPr>
          <a:xfrm flipH="false" flipV="false" rot="0">
            <a:off x="9036645" y="2987794"/>
            <a:ext cx="955710" cy="369332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ctr" indent="0" marL="0"/>
            <a:r>
              <a:rPr b="true" sz="1800">
                <a:solidFill>
                  <a:srgbClr val="009FE3"/>
                </a:solidFill>
                <a:latin typeface="Tahoma"/>
                <a:ea typeface="Tahoma"/>
                <a:cs typeface="Tahoma"/>
              </a:rPr>
              <a:t>35 лет</a:t>
            </a:r>
            <a:endParaRPr b="true" sz="1800">
              <a:solidFill>
                <a:srgbClr val="009FE3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hidden="false" id="128" name="Shape 128"/>
          <p:cNvSpPr txBox="true"/>
          <p:nvPr isPhoto="false"/>
        </p:nvSpPr>
        <p:spPr>
          <a:xfrm flipH="false" flipV="false" rot="0">
            <a:off x="10751063" y="3001611"/>
            <a:ext cx="1107995" cy="369332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 indent="0" marL="0"/>
            <a:r>
              <a:rPr sz="18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&gt; </a:t>
            </a:r>
            <a:r>
              <a:rPr sz="18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40 лет</a:t>
            </a:r>
            <a:endParaRPr sz="1800">
              <a:solidFill>
                <a:schemeClr val="tx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hidden="false" id="129" name="Shape 129"/>
          <p:cNvSpPr txBox="true"/>
          <p:nvPr isPhoto="false"/>
        </p:nvSpPr>
        <p:spPr>
          <a:xfrm flipH="false" flipV="false" rot="0">
            <a:off x="4904647" y="1853511"/>
            <a:ext cx="2443298" cy="338553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ctr" indent="0" marL="0"/>
            <a:r>
              <a:rPr b="true" sz="1600">
                <a:solidFill>
                  <a:srgbClr val="009FE3"/>
                </a:solidFill>
                <a:latin typeface="Tahoma"/>
                <a:ea typeface="Tahoma"/>
                <a:cs typeface="Tahoma"/>
              </a:rPr>
              <a:t>Молодёжный туризм</a:t>
            </a:r>
            <a:endParaRPr b="true" sz="1600">
              <a:solidFill>
                <a:srgbClr val="009FE3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hidden="false" id="130" name="Shape 130"/>
          <p:cNvSpPr txBox="true"/>
          <p:nvPr isPhoto="false"/>
        </p:nvSpPr>
        <p:spPr>
          <a:xfrm flipH="false" flipV="false" rot="0">
            <a:off x="4150597" y="4750082"/>
            <a:ext cx="2494594" cy="338554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ctr" indent="0" marL="0"/>
            <a:r>
              <a:rPr b="true" sz="1600">
                <a:solidFill>
                  <a:srgbClr val="009FE3"/>
                </a:solidFill>
                <a:latin typeface="Tahoma"/>
                <a:ea typeface="Tahoma"/>
                <a:cs typeface="Tahoma"/>
              </a:rPr>
              <a:t>Студенческий туризм</a:t>
            </a:r>
            <a:endParaRPr b="true" sz="1600">
              <a:solidFill>
                <a:srgbClr val="009FE3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hidden="false" id="131" name="Shape 131"/>
          <p:cNvSpPr txBox="false"/>
          <p:nvPr isPhoto="false"/>
        </p:nvSpPr>
        <p:spPr>
          <a:xfrm flipH="false" flipV="false" rot="16200000">
            <a:off x="5140543" y="3644810"/>
            <a:ext cx="509244" cy="2887650"/>
          </a:xfrm>
          <a:prstGeom prst="leftBracket">
            <a:avLst>
              <a:gd fmla="val 0" name="adj"/>
            </a:avLst>
          </a:prstGeom>
          <a:ln w="38100">
            <a:solidFill>
              <a:srgbClr val="009FE3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rgbClr val="00B34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2" name="Shape 132"/>
          <p:cNvSpPr txBox="false"/>
          <p:nvPr isPhoto="false"/>
        </p:nvSpPr>
        <p:spPr>
          <a:xfrm flipH="false" flipV="false" rot="5400000">
            <a:off x="6074528" y="-613335"/>
            <a:ext cx="452833" cy="6655927"/>
          </a:xfrm>
          <a:prstGeom prst="leftBracket">
            <a:avLst/>
          </a:prstGeom>
          <a:ln w="28575">
            <a:solidFill>
              <a:srgbClr val="009FE3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3" name="Shape 133"/>
          <p:cNvSpPr txBox="true"/>
          <p:nvPr isPhoto="false"/>
        </p:nvSpPr>
        <p:spPr>
          <a:xfrm flipH="false" flipV="false" rot="0">
            <a:off x="2780779" y="4239607"/>
            <a:ext cx="1882246" cy="338554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ctr" indent="0" marL="0"/>
            <a:r>
              <a:rPr b="true" sz="1600">
                <a:solidFill>
                  <a:srgbClr val="009FE3"/>
                </a:solidFill>
                <a:latin typeface="Tahoma"/>
                <a:ea typeface="Tahoma"/>
                <a:cs typeface="Tahoma"/>
              </a:rPr>
              <a:t>Детский туризм</a:t>
            </a:r>
            <a:endParaRPr b="true" sz="1600">
              <a:solidFill>
                <a:srgbClr val="009FE3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hidden="false" id="134" name="Shape 134"/>
          <p:cNvSpPr txBox="true"/>
          <p:nvPr isPhoto="false"/>
        </p:nvSpPr>
        <p:spPr>
          <a:xfrm flipH="false" flipV="false" rot="0">
            <a:off x="0" y="284874"/>
            <a:ext cx="8721105" cy="52322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 indent="0" marL="0"/>
            <a:r>
              <a:rPr b="true" sz="2800">
                <a:solidFill>
                  <a:srgbClr val="312783"/>
                </a:solidFill>
                <a:latin typeface="Segoe UI"/>
                <a:ea typeface="Segoe UI"/>
                <a:cs typeface="Segoe UI"/>
              </a:rPr>
              <a:t>Возрастные особенности молодёжного туризма</a:t>
            </a:r>
            <a:endParaRPr b="true" sz="2800">
              <a:solidFill>
                <a:srgbClr val="312783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hidden="false" id="135" name="Shape 135"/>
          <p:cNvSpPr txBox="false"/>
          <p:nvPr isPhoto="false"/>
        </p:nvSpPr>
        <p:spPr>
          <a:xfrm flipH="false" flipV="false" rot="0">
            <a:off x="0" y="1352549"/>
            <a:ext cx="6572250" cy="245303"/>
          </a:xfrm>
          <a:custGeom>
            <a:avLst/>
            <a:gdLst>
              <a:gd fmla="*/ 0 w 6469380" name="connsiteX0"/>
              <a:gd fmla="*/ 0 h 148590" name="connsiteY0"/>
              <a:gd fmla="*/ 6469380 w 6469380" name="connsiteX1"/>
              <a:gd fmla="*/ 0 h 148590" name="connsiteY1"/>
              <a:gd fmla="*/ 6469380 w 6469380" name="connsiteX2"/>
              <a:gd fmla="*/ 148590 h 148590" name="connsiteY2"/>
              <a:gd fmla="*/ 0 w 6469380" name="connsiteX3"/>
              <a:gd fmla="*/ 148590 h 148590" name="connsiteY3"/>
              <a:gd fmla="*/ 0 w 6469380" name="connsiteX4"/>
              <a:gd fmla="*/ 0 h 148590" name="connsiteY4"/>
              <a:gd fmla="*/ 0 w 6469380" name="connsiteX0"/>
              <a:gd fmla="*/ 0 h 148590" name="connsiteY0"/>
              <a:gd fmla="*/ 6469380 w 6469380" name="connsiteX1"/>
              <a:gd fmla="*/ 0 h 148590" name="connsiteY1"/>
              <a:gd fmla="*/ 4491990 w 6469380" name="connsiteX2"/>
              <a:gd fmla="*/ 137160 h 148590" name="connsiteY2"/>
              <a:gd fmla="*/ 0 w 6469380" name="connsiteX3"/>
              <a:gd fmla="*/ 148590 h 148590" name="connsiteY3"/>
              <a:gd fmla="*/ 0 w 6469380" name="connsiteX4"/>
              <a:gd fmla="*/ 0 h 148590" name="connsiteY4"/>
              <a:gd fmla="*/ 0 w 6469380" name="connsiteX0"/>
              <a:gd fmla="*/ 0 h 148590" name="connsiteY0"/>
              <a:gd fmla="*/ 6469380 w 6469380" name="connsiteX1"/>
              <a:gd fmla="*/ 0 h 148590" name="connsiteY1"/>
              <a:gd fmla="*/ 5749290 w 6469380" name="connsiteX2"/>
              <a:gd fmla="*/ 137160 h 148590" name="connsiteY2"/>
              <a:gd fmla="*/ 0 w 6469380" name="connsiteX3"/>
              <a:gd fmla="*/ 148590 h 148590" name="connsiteY3"/>
              <a:gd fmla="*/ 0 w 6469380" name="connsiteX4"/>
              <a:gd fmla="*/ 0 h 148590" name="connsiteY4"/>
              <a:gd fmla="*/ 0 w 6469380" name="connsiteX0"/>
              <a:gd fmla="*/ 0 h 150081" name="connsiteY0"/>
              <a:gd fmla="*/ 6469380 w 6469380" name="connsiteX1"/>
              <a:gd fmla="*/ 0 h 150081" name="connsiteY1"/>
              <a:gd fmla="*/ 5737860 w 6469380" name="connsiteX2"/>
              <a:gd fmla="*/ 150081 h 150081" name="connsiteY2"/>
              <a:gd fmla="*/ 0 w 6469380" name="connsiteX3"/>
              <a:gd fmla="*/ 148590 h 150081" name="connsiteY3"/>
              <a:gd fmla="*/ 0 w 6469380" name="connsiteX4"/>
              <a:gd fmla="*/ 0 h 150081" name="connsiteY4"/>
              <a:gd fmla="*/ 0 w 6094946" name="connsiteX0"/>
              <a:gd fmla="*/ 0 h 150081" name="connsiteY0"/>
              <a:gd fmla="*/ 6094946 w 6094946" name="connsiteX1"/>
              <a:gd fmla="*/ 14524 h 150081" name="connsiteY1"/>
              <a:gd fmla="*/ 5737860 w 6094946" name="connsiteX2"/>
              <a:gd fmla="*/ 150081 h 150081" name="connsiteY2"/>
              <a:gd fmla="*/ 0 w 6094946" name="connsiteX3"/>
              <a:gd fmla="*/ 148590 h 150081" name="connsiteY3"/>
              <a:gd fmla="*/ 0 w 6094946" name="connsiteX4"/>
              <a:gd fmla="*/ 0 h 150081" name="connsiteY4"/>
              <a:gd fmla="*/ 0 w 6094946" name="connsiteX0"/>
              <a:gd fmla="*/ 0 h 148590" name="connsiteY0"/>
              <a:gd fmla="*/ 6094946 w 6094946" name="connsiteX1"/>
              <a:gd fmla="*/ 14524 h 148590" name="connsiteY1"/>
              <a:gd fmla="*/ 5644252 w 6094946" name="connsiteX2"/>
              <a:gd fmla="*/ 142819 h 148590" name="connsiteY2"/>
              <a:gd fmla="*/ 0 w 6094946" name="connsiteX3"/>
              <a:gd fmla="*/ 148590 h 148590" name="connsiteY3"/>
              <a:gd fmla="*/ 0 w 6094946" name="connsiteX4"/>
              <a:gd fmla="*/ 0 h 148590" name="connsiteY4"/>
              <a:gd fmla="*/ 0 w 6032540" name="connsiteX0"/>
              <a:gd fmla="*/ 0 h 148590" name="connsiteY0"/>
              <a:gd fmla="*/ 6032540 w 6032540" name="connsiteX1"/>
              <a:gd fmla="*/ 0 h 148590" name="connsiteY1"/>
              <a:gd fmla="*/ 5644252 w 6032540" name="connsiteX2"/>
              <a:gd fmla="*/ 142819 h 148590" name="connsiteY2"/>
              <a:gd fmla="*/ 0 w 6032540" name="connsiteX3"/>
              <a:gd fmla="*/ 148590 h 148590" name="connsiteY3"/>
              <a:gd fmla="*/ 0 w 6032540" name="connsiteX4"/>
              <a:gd fmla="*/ 0 h 148590" name="connsiteY4"/>
              <a:gd fmla="*/ 0 w 5980535" name="connsiteX0"/>
              <a:gd fmla="*/ 7262 h 155852" name="connsiteY0"/>
              <a:gd fmla="*/ 5980535 w 5980535" name="connsiteX1"/>
              <a:gd fmla="*/ 0 h 155852" name="connsiteY1"/>
              <a:gd fmla="*/ 5644252 w 5980535" name="connsiteX2"/>
              <a:gd fmla="*/ 150081 h 155852" name="connsiteY2"/>
              <a:gd fmla="*/ 0 w 5980535" name="connsiteX3"/>
              <a:gd fmla="*/ 155852 h 155852" name="connsiteY3"/>
              <a:gd fmla="*/ 0 w 5980535" name="connsiteX4"/>
              <a:gd fmla="*/ 7262 h 155852" name="connsiteY4"/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5980535" name="ODFRight"/>
              <a:gd fmla="val 155852" name="ODFBottom"/>
              <a:gd fmla="val 5980535" name="ODFWidth"/>
              <a:gd fmla="val 155852" name="ODFHeight"/>
            </a:gdLst>
            <a:rect b="OXMLTextRectB" l="OXMLTextRectL" r="OXMLTextRectR" t="OXMLTextRectT"/>
            <a:pathLst>
              <a:path fill="norm" h="155852" stroke="true" w="5980535">
                <a:moveTo>
                  <a:pt x="0" y="7262"/>
                </a:moveTo>
                <a:lnTo>
                  <a:pt x="5980535" y="0"/>
                </a:lnTo>
                <a:lnTo>
                  <a:pt x="5644252" y="150081"/>
                </a:lnTo>
                <a:lnTo>
                  <a:pt x="0" y="155852"/>
                </a:lnTo>
                <a:lnTo>
                  <a:pt x="0" y="7262"/>
                </a:lnTo>
                <a:close/>
              </a:path>
            </a:pathLst>
          </a:custGeom>
          <a:solidFill>
            <a:srgbClr val="009FE3"/>
          </a:solidFill>
          <a:ln w="12700">
            <a:solidFill>
              <a:srgbClr val="009FE3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6" name="Shape 136"/>
          <p:cNvSpPr txBox="false"/>
          <p:nvPr isPhoto="false"/>
        </p:nvSpPr>
        <p:spPr>
          <a:xfrm flipH="false" flipV="false" rot="0">
            <a:off x="0" y="1002028"/>
            <a:ext cx="5993130" cy="266702"/>
          </a:xfrm>
          <a:custGeom>
            <a:avLst/>
            <a:gdLst>
              <a:gd fmla="*/ 0 w 6469380" name="connsiteX0"/>
              <a:gd fmla="*/ 0 h 148590" name="connsiteY0"/>
              <a:gd fmla="*/ 6469380 w 6469380" name="connsiteX1"/>
              <a:gd fmla="*/ 0 h 148590" name="connsiteY1"/>
              <a:gd fmla="*/ 6469380 w 6469380" name="connsiteX2"/>
              <a:gd fmla="*/ 148590 h 148590" name="connsiteY2"/>
              <a:gd fmla="*/ 0 w 6469380" name="connsiteX3"/>
              <a:gd fmla="*/ 148590 h 148590" name="connsiteY3"/>
              <a:gd fmla="*/ 0 w 6469380" name="connsiteX4"/>
              <a:gd fmla="*/ 0 h 148590" name="connsiteY4"/>
              <a:gd fmla="*/ 0 w 6469380" name="connsiteX0"/>
              <a:gd fmla="*/ 0 h 148590" name="connsiteY0"/>
              <a:gd fmla="*/ 6469380 w 6469380" name="connsiteX1"/>
              <a:gd fmla="*/ 0 h 148590" name="connsiteY1"/>
              <a:gd fmla="*/ 4491990 w 6469380" name="connsiteX2"/>
              <a:gd fmla="*/ 137160 h 148590" name="connsiteY2"/>
              <a:gd fmla="*/ 0 w 6469380" name="connsiteX3"/>
              <a:gd fmla="*/ 148590 h 148590" name="connsiteY3"/>
              <a:gd fmla="*/ 0 w 6469380" name="connsiteX4"/>
              <a:gd fmla="*/ 0 h 148590" name="connsiteY4"/>
              <a:gd fmla="*/ 0 w 6469380" name="connsiteX0"/>
              <a:gd fmla="*/ 0 h 148590" name="connsiteY0"/>
              <a:gd fmla="*/ 6469380 w 6469380" name="connsiteX1"/>
              <a:gd fmla="*/ 0 h 148590" name="connsiteY1"/>
              <a:gd fmla="*/ 5749290 w 6469380" name="connsiteX2"/>
              <a:gd fmla="*/ 137160 h 148590" name="connsiteY2"/>
              <a:gd fmla="*/ 0 w 6469380" name="connsiteX3"/>
              <a:gd fmla="*/ 148590 h 148590" name="connsiteY3"/>
              <a:gd fmla="*/ 0 w 6469380" name="connsiteX4"/>
              <a:gd fmla="*/ 0 h 148590" name="connsiteY4"/>
              <a:gd fmla="*/ 0 w 6469380" name="connsiteX0"/>
              <a:gd fmla="*/ 0 h 150081" name="connsiteY0"/>
              <a:gd fmla="*/ 6469380 w 6469380" name="connsiteX1"/>
              <a:gd fmla="*/ 0 h 150081" name="connsiteY1"/>
              <a:gd fmla="*/ 5737860 w 6469380" name="connsiteX2"/>
              <a:gd fmla="*/ 150081 h 150081" name="connsiteY2"/>
              <a:gd fmla="*/ 0 w 6469380" name="connsiteX3"/>
              <a:gd fmla="*/ 148590 h 150081" name="connsiteY3"/>
              <a:gd fmla="*/ 0 w 6469380" name="connsiteX4"/>
              <a:gd fmla="*/ 0 h 150081" name="connsiteY4"/>
              <a:gd fmla="*/ 0 w 6094946" name="connsiteX0"/>
              <a:gd fmla="*/ 0 h 150081" name="connsiteY0"/>
              <a:gd fmla="*/ 6094946 w 6094946" name="connsiteX1"/>
              <a:gd fmla="*/ 14524 h 150081" name="connsiteY1"/>
              <a:gd fmla="*/ 5737860 w 6094946" name="connsiteX2"/>
              <a:gd fmla="*/ 150081 h 150081" name="connsiteY2"/>
              <a:gd fmla="*/ 0 w 6094946" name="connsiteX3"/>
              <a:gd fmla="*/ 148590 h 150081" name="connsiteY3"/>
              <a:gd fmla="*/ 0 w 6094946" name="connsiteX4"/>
              <a:gd fmla="*/ 0 h 150081" name="connsiteY4"/>
              <a:gd fmla="*/ 0 w 6094946" name="connsiteX0"/>
              <a:gd fmla="*/ 0 h 148590" name="connsiteY0"/>
              <a:gd fmla="*/ 6094946 w 6094946" name="connsiteX1"/>
              <a:gd fmla="*/ 14524 h 148590" name="connsiteY1"/>
              <a:gd fmla="*/ 5644252 w 6094946" name="connsiteX2"/>
              <a:gd fmla="*/ 142819 h 148590" name="connsiteY2"/>
              <a:gd fmla="*/ 0 w 6094946" name="connsiteX3"/>
              <a:gd fmla="*/ 148590 h 148590" name="connsiteY3"/>
              <a:gd fmla="*/ 0 w 6094946" name="connsiteX4"/>
              <a:gd fmla="*/ 0 h 148590" name="connsiteY4"/>
              <a:gd fmla="*/ 0 w 6032540" name="connsiteX0"/>
              <a:gd fmla="*/ 0 h 148590" name="connsiteY0"/>
              <a:gd fmla="*/ 6032540 w 6032540" name="connsiteX1"/>
              <a:gd fmla="*/ 0 h 148590" name="connsiteY1"/>
              <a:gd fmla="*/ 5644252 w 6032540" name="connsiteX2"/>
              <a:gd fmla="*/ 142819 h 148590" name="connsiteY2"/>
              <a:gd fmla="*/ 0 w 6032540" name="connsiteX3"/>
              <a:gd fmla="*/ 148590 h 148590" name="connsiteY3"/>
              <a:gd fmla="*/ 0 w 6032540" name="connsiteX4"/>
              <a:gd fmla="*/ 0 h 148590" name="connsiteY4"/>
              <a:gd fmla="*/ 0 w 5980535" name="connsiteX0"/>
              <a:gd fmla="*/ 7262 h 155852" name="connsiteY0"/>
              <a:gd fmla="*/ 5980535 w 5980535" name="connsiteX1"/>
              <a:gd fmla="*/ 0 h 155852" name="connsiteY1"/>
              <a:gd fmla="*/ 5644252 w 5980535" name="connsiteX2"/>
              <a:gd fmla="*/ 150081 h 155852" name="connsiteY2"/>
              <a:gd fmla="*/ 0 w 5980535" name="connsiteX3"/>
              <a:gd fmla="*/ 155852 h 155852" name="connsiteY3"/>
              <a:gd fmla="*/ 0 w 5980535" name="connsiteX4"/>
              <a:gd fmla="*/ 7262 h 155852" name="connsiteY4"/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5980535" name="ODFRight"/>
              <a:gd fmla="val 155852" name="ODFBottom"/>
              <a:gd fmla="val 5980535" name="ODFWidth"/>
              <a:gd fmla="val 155852" name="ODFHeight"/>
            </a:gdLst>
            <a:rect b="OXMLTextRectB" l="OXMLTextRectL" r="OXMLTextRectR" t="OXMLTextRectT"/>
            <a:pathLst>
              <a:path fill="norm" h="155852" stroke="true" w="5980535">
                <a:moveTo>
                  <a:pt x="0" y="7262"/>
                </a:moveTo>
                <a:lnTo>
                  <a:pt x="5980535" y="0"/>
                </a:lnTo>
                <a:lnTo>
                  <a:pt x="5644252" y="150081"/>
                </a:lnTo>
                <a:lnTo>
                  <a:pt x="0" y="155852"/>
                </a:lnTo>
                <a:lnTo>
                  <a:pt x="0" y="7262"/>
                </a:lnTo>
                <a:close/>
              </a:path>
            </a:pathLst>
          </a:custGeom>
          <a:solidFill>
            <a:srgbClr val="312783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7" name="Shape 137"/>
          <p:cNvSpPr txBox="false"/>
          <p:nvPr isPhoto="false"/>
        </p:nvSpPr>
        <p:spPr>
          <a:xfrm flipH="false" flipV="false" rot="16200000">
            <a:off x="3491700" y="3273237"/>
            <a:ext cx="509244" cy="1423491"/>
          </a:xfrm>
          <a:prstGeom prst="leftBracket">
            <a:avLst>
              <a:gd fmla="val 0" name="adj"/>
            </a:avLst>
          </a:prstGeom>
          <a:ln w="38100">
            <a:solidFill>
              <a:srgbClr val="009FE3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rgbClr val="00B34F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8" name="GroupShape 13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9" name="Shape 139"/>
          <p:cNvSpPr txBox="false"/>
          <p:nvPr isPhoto="false"/>
        </p:nvSpPr>
        <p:spPr>
          <a:xfrm flipH="false" flipV="false" rot="0">
            <a:off x="0" y="-3"/>
            <a:ext cx="12192000" cy="1039660"/>
          </a:xfrm>
          <a:prstGeom prst="rect">
            <a:avLst/>
          </a:prstGeom>
          <a:solidFill>
            <a:srgbClr val="E3EBF9"/>
          </a:solidFill>
          <a:ln w="12700">
            <a:solidFill>
              <a:srgbClr val="E3EBF9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b="true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Ключевые документы</a:t>
            </a:r>
            <a:endParaRPr sz="2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0" name="Shape 140"/>
          <p:cNvSpPr txBox="false"/>
          <p:nvPr isPhoto="false"/>
        </p:nvSpPr>
        <p:spPr>
          <a:xfrm flipH="false" flipV="false" rot="0">
            <a:off x="193965" y="1198470"/>
            <a:ext cx="11914908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just" indent="0" marL="0"/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 Характер детского туризма обусловлен реализацией 3 базовых функций - развития личности (обучение, воспитание), отдыха и оздоровления. 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sz="1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Из Стратегии развития туризма в РФ на период до 2035 года, утверждённой Распоряжением Правительства РФ </a:t>
            </a:r>
            <a:r>
              <a:rPr b="true" sz="1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от 20 сентября 2019 года N 2129-р</a:t>
            </a:r>
            <a:endParaRPr b="true" sz="14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1" name="Shape 141"/>
          <p:cNvSpPr txBox="false"/>
          <p:nvPr isPhoto="false"/>
        </p:nvSpPr>
        <p:spPr>
          <a:xfrm flipH="false" flipV="false" rot="0">
            <a:off x="193965" y="2327173"/>
            <a:ext cx="11914908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Для достижения целей государственной молодёжной политики необходимо решить следующие приоритетные задачи…повышение доступности 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молодёжного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 туризма и развитие его 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инфраструктуры.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sz="1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Из основ  государственной молодёжной политики Российской Федерации на период до 2025 года, </a:t>
            </a:r>
            <a:r>
              <a:rPr b="true" sz="1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утверждённых </a:t>
            </a:r>
            <a:r>
              <a:rPr b="true" sz="1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распоряжением Правительства РФ от </a:t>
            </a:r>
            <a:r>
              <a:rPr b="true" sz="1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29 </a:t>
            </a:r>
            <a:r>
              <a:rPr b="true" sz="1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ноября 2014 года N 2403-р</a:t>
            </a:r>
            <a:endParaRPr b="true" sz="14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2" name="Shape 142"/>
          <p:cNvSpPr txBox="false"/>
          <p:nvPr isPhoto="false"/>
        </p:nvSpPr>
        <p:spPr>
          <a:xfrm flipH="false" flipV="false" rot="0">
            <a:off x="193965" y="3754191"/>
            <a:ext cx="11914908" cy="21852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..необходимо 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создать условия для вовлечения детей в туристскую и краеведческую деятельность в целях изучения как малой Родины, так и России в целом посредством организации походно-экспедиционных, экскурсионных, проектно-исследовательских и других профильных форм работы (походы, экспедиции, 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слёты, 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выездные школы и профильные смены и др.), 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..содействовать 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формированию у обучающихся знаний, умений и навыков, связанных с безопасным пребыванием в условиях природной и городской среды, создавать условия для воспитания и развития личности, а также для социализации обучающихся</a:t>
            </a: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</a:t>
            </a:r>
            <a:r>
              <a:rPr b="true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Концепции развития дополнительного образования детей до 2030 года, утверждённой Распоряжением Правительства РФ </a:t>
            </a:r>
            <a:r>
              <a:rPr b="true" sz="1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от </a:t>
            </a:r>
            <a:r>
              <a:rPr b="true" sz="1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31 марта 2022 года N 678-р</a:t>
            </a:r>
            <a:endParaRPr b="true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43" name="GroupShape 14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45" name="Picture 145"/>
          <p:cNvPicPr preferRelativeResize="true"/>
          <p:nvPr isPhoto="false"/>
        </p:nvPicPr>
        <p:blipFill>
          <a:blip r:embed="rId1"/>
          <a:srcRect b="3115" l="8796" r="0" t="0"/>
          <a:stretch/>
        </p:blipFill>
        <p:spPr>
          <a:xfrm flipH="false" flipV="false" rot="0">
            <a:off x="4455731" y="1496000"/>
            <a:ext cx="3280534" cy="4606757"/>
          </a:xfrm>
          <a:prstGeom prst="rect">
            <a:avLst/>
          </a:prstGeom>
          <a:ln>
            <a:noFill/>
          </a:ln>
        </p:spPr>
      </p:pic>
      <p:sp>
        <p:nvSpPr>
          <p:cNvPr hidden="false" id="146" name="Shape 146"/>
          <p:cNvSpPr txBox="false"/>
          <p:nvPr isPhoto="false"/>
        </p:nvSpPr>
        <p:spPr>
          <a:xfrm flipH="false" flipV="false" rot="0">
            <a:off x="0" y="-3"/>
            <a:ext cx="12192000" cy="1039660"/>
          </a:xfrm>
          <a:prstGeom prst="rect">
            <a:avLst/>
          </a:prstGeom>
          <a:solidFill>
            <a:srgbClr val="E3EBF9"/>
          </a:solidFill>
          <a:ln w="12700">
            <a:solidFill>
              <a:srgbClr val="E3EBF9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туристский маршрут - </a:t>
            </a:r>
            <a:r>
              <a:rPr b="true" sz="20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путь следования </a:t>
            </a:r>
            <a:r>
              <a:rPr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туристов (экскурсантов), включающий в себя посещение и (или) использование туристских </a:t>
            </a:r>
            <a:r>
              <a:rPr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ресурсов (Из ФЗ «Об основах туристкой детальности»)</a:t>
            </a:r>
            <a:endParaRPr sz="2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48" name="Picture 148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431142" y="1683206"/>
            <a:ext cx="3461982" cy="2116173"/>
          </a:xfrm>
          <a:prstGeom prst="rect">
            <a:avLst/>
          </a:prstGeom>
          <a:ln>
            <a:noFill/>
          </a:ln>
        </p:spPr>
      </p:pic>
      <p:pic>
        <p:nvPicPr>
          <p:cNvPr hidden="false" id="150" name="Picture 150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397183" y="4308694"/>
            <a:ext cx="3495942" cy="2105961"/>
          </a:xfrm>
          <a:prstGeom prst="rect">
            <a:avLst/>
          </a:prstGeom>
          <a:ln>
            <a:noFill/>
          </a:ln>
        </p:spPr>
      </p:pic>
      <p:pic>
        <p:nvPicPr>
          <p:cNvPr hidden="false" id="152" name="Picture 152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8399431" y="1683206"/>
            <a:ext cx="3515477" cy="1916077"/>
          </a:xfrm>
          <a:prstGeom prst="rect">
            <a:avLst/>
          </a:prstGeom>
          <a:ln>
            <a:noFill/>
          </a:ln>
        </p:spPr>
      </p:pic>
      <p:pic>
        <p:nvPicPr>
          <p:cNvPr hidden="false" id="154" name="Picture 154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8399430" y="4308694"/>
            <a:ext cx="3500964" cy="1981270"/>
          </a:xfrm>
          <a:prstGeom prst="rect">
            <a:avLst/>
          </a:prstGeom>
          <a:ln>
            <a:noFill/>
          </a:ln>
        </p:spPr>
      </p:pic>
      <p:sp>
        <p:nvSpPr>
          <p:cNvPr hidden="false" id="155" name="Shape 155"/>
          <p:cNvSpPr txBox="true"/>
          <p:nvPr isPhoto="false"/>
        </p:nvSpPr>
        <p:spPr>
          <a:xfrm flipH="false" flipV="false" rot="0">
            <a:off x="4061918" y="1113104"/>
            <a:ext cx="406816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ctr" indent="0" marL="0"/>
            <a:r>
              <a:rPr b="true"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Маршруты бывают разные</a:t>
            </a:r>
            <a:endParaRPr b="true"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56" name="Shape 156"/>
          <p:cNvSpPr txBox="false"/>
          <p:nvPr isPhoto="false"/>
        </p:nvSpPr>
        <p:spPr>
          <a:xfrm flipH="false" flipV="false" rot="0">
            <a:off x="4061918" y="6119336"/>
            <a:ext cx="4068162" cy="738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l" indent="0" marL="0"/>
            <a:r>
              <a:rPr sz="1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Из письма от </a:t>
            </a:r>
            <a:r>
              <a:rPr sz="1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20 сентября 2018 года Н 1.11-22/1 205 за подписью </a:t>
            </a:r>
            <a:r>
              <a:rPr sz="1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заместителя Председателя </a:t>
            </a:r>
            <a:r>
              <a:rPr sz="1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ГосДумы</a:t>
            </a:r>
            <a:r>
              <a:rPr sz="1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sz="1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И.А. Яровой</a:t>
            </a:r>
            <a:endParaRPr sz="14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57" name="Shape 157"/>
          <p:cNvSpPr txBox="false"/>
          <p:nvPr isPhoto="false"/>
        </p:nvSpPr>
        <p:spPr>
          <a:xfrm flipH="false" flipV="false" rot="2161611">
            <a:off x="4061918" y="1591711"/>
            <a:ext cx="393813" cy="2979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58" name="Shape 158"/>
          <p:cNvSpPr txBox="false"/>
          <p:nvPr isPhoto="false"/>
        </p:nvSpPr>
        <p:spPr>
          <a:xfrm flipH="false" flipV="false" rot="19212211">
            <a:off x="7758493" y="1587513"/>
            <a:ext cx="393813" cy="2979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59" name="GroupShape 15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0" name="Shape 160"/>
          <p:cNvSpPr txBox="false"/>
          <p:nvPr isPhoto="false"/>
        </p:nvSpPr>
        <p:spPr>
          <a:xfrm flipH="false" flipV="false" rot="0">
            <a:off x="0" y="-3"/>
            <a:ext cx="12192000" cy="706585"/>
          </a:xfrm>
          <a:prstGeom prst="rect">
            <a:avLst/>
          </a:prstGeom>
          <a:solidFill>
            <a:srgbClr val="E3EBF9"/>
          </a:solidFill>
          <a:ln w="12700">
            <a:solidFill>
              <a:srgbClr val="E3EBF9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b="true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Туристский маршрут</a:t>
            </a:r>
            <a:endParaRPr sz="2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1" name="Shape 161"/>
          <p:cNvSpPr txBox="false"/>
          <p:nvPr isPhoto="false"/>
        </p:nvSpPr>
        <p:spPr>
          <a:xfrm flipH="false" flipV="false" rot="0">
            <a:off x="742805" y="1503243"/>
            <a:ext cx="304799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ctr" indent="0" marL="0"/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Авторский проект</a:t>
            </a:r>
            <a:endParaRPr b="true" sz="14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63" name="Picture 16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55575" y="2075730"/>
            <a:ext cx="4111625" cy="3327544"/>
          </a:xfrm>
          <a:prstGeom prst="rect">
            <a:avLst/>
          </a:prstGeom>
          <a:ln>
            <a:noFill/>
          </a:ln>
        </p:spPr>
      </p:pic>
      <p:sp>
        <p:nvSpPr>
          <p:cNvPr hidden="false" id="164" name="Shape 164"/>
          <p:cNvSpPr txBox="false"/>
          <p:nvPr isPhoto="false"/>
        </p:nvSpPr>
        <p:spPr>
          <a:xfrm flipH="false" flipV="false" rot="0">
            <a:off x="5065423" y="1496341"/>
            <a:ext cx="3047998" cy="369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ctr" indent="0" marL="0"/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Маршрут - описание пути</a:t>
            </a:r>
            <a:endParaRPr b="true" sz="14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66" name="Picture 166"/>
          <p:cNvPicPr preferRelativeResize="true"/>
          <p:nvPr isPhoto="false"/>
        </p:nvPicPr>
        <p:blipFill>
          <a:blip r:embed="rId2"/>
          <a:srcRect b="18174" l="0" r="0" t="0"/>
          <a:stretch/>
        </p:blipFill>
        <p:spPr>
          <a:xfrm flipH="false" flipV="false" rot="0">
            <a:off x="4616693" y="2075730"/>
            <a:ext cx="3945460" cy="3327544"/>
          </a:xfrm>
          <a:prstGeom prst="rect">
            <a:avLst/>
          </a:prstGeom>
          <a:ln>
            <a:noFill/>
          </a:ln>
        </p:spPr>
      </p:pic>
      <p:sp>
        <p:nvSpPr>
          <p:cNvPr hidden="false" id="167" name="Shape 167"/>
          <p:cNvSpPr txBox="false"/>
          <p:nvPr isPhoto="false"/>
        </p:nvSpPr>
        <p:spPr>
          <a:xfrm flipH="false" flipV="false" rot="0">
            <a:off x="8889280" y="1523218"/>
            <a:ext cx="30479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ctr" indent="0" marL="0"/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Маршрут - тропа</a:t>
            </a:r>
            <a:endParaRPr b="true" sz="14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8" name="Shape 168"/>
          <p:cNvSpPr txBox="true"/>
          <p:nvPr isPhoto="false"/>
        </p:nvSpPr>
        <p:spPr>
          <a:xfrm flipH="false" flipV="false" rot="0">
            <a:off x="8889280" y="2230582"/>
            <a:ext cx="3006435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Как урегулировать земельные отношения?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Кто отвечает за безопасность?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Кто собственник инфраструктуры?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Регламент создания тропы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69" name="GroupShape 16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0" name="Shape 170"/>
          <p:cNvSpPr txBox="true"/>
          <p:nvPr isPhoto="false">
            <p:ph idx="0" type="title"/>
          </p:nvPr>
        </p:nvSpPr>
        <p:spPr>
          <a:xfrm flipH="false" flipV="false" rot="0">
            <a:off x="1254690" y="225753"/>
            <a:ext cx="10018735" cy="1293028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 b="true" sz="3600">
                <a:latin typeface="Times New Roman"/>
                <a:ea typeface="Times New Roman"/>
                <a:cs typeface="Times New Roman"/>
              </a:rPr>
              <a:t>Кто отвечает за </a:t>
            </a:r>
            <a:r>
              <a:rPr b="true" sz="3600">
                <a:latin typeface="Times New Roman"/>
                <a:ea typeface="Times New Roman"/>
                <a:cs typeface="Times New Roman"/>
              </a:rPr>
              <a:t>молодёжный  </a:t>
            </a:r>
            <a:r>
              <a:rPr b="true" sz="3600">
                <a:latin typeface="Times New Roman"/>
                <a:ea typeface="Times New Roman"/>
                <a:cs typeface="Times New Roman"/>
              </a:rPr>
              <a:t>туризм?</a:t>
            </a:r>
            <a:endParaRPr b="true" sz="3600"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MyOffice-CoreFramework-Android/30-1057.739.7919.691.1@89f4a034c81d4209c3ded56ae0069fc9a02e31e4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2023-06-30T14:14:08Z</dcterms:modified>
</cp:coreProperties>
</file>